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 id="263" r:id="rId9"/>
    <p:sldId id="272" r:id="rId10"/>
    <p:sldId id="264" r:id="rId11"/>
    <p:sldId id="265" r:id="rId12"/>
    <p:sldId id="273" r:id="rId13"/>
    <p:sldId id="266" r:id="rId14"/>
    <p:sldId id="275" r:id="rId15"/>
    <p:sldId id="267" r:id="rId16"/>
    <p:sldId id="276" r:id="rId17"/>
    <p:sldId id="268" r:id="rId18"/>
    <p:sldId id="269" r:id="rId19"/>
    <p:sldId id="277" r:id="rId20"/>
    <p:sldId id="270" r:id="rId21"/>
    <p:sldId id="278" r:id="rId22"/>
    <p:sldId id="271"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075CDB2B-31E8-4B2D-A753-C312723E7AB0}" type="datetimeFigureOut">
              <a:rPr lang="en-US" smtClean="0"/>
              <a:t>11/15/2019</a:t>
            </a:fld>
            <a:endParaRPr lang="en-US"/>
          </a:p>
        </p:txBody>
      </p:sp>
      <p:sp>
        <p:nvSpPr>
          <p:cNvPr id="20" name="عنصر نائب للتذييل 19"/>
          <p:cNvSpPr>
            <a:spLocks noGrp="1"/>
          </p:cNvSpPr>
          <p:nvPr>
            <p:ph type="ftr" sz="quarter" idx="11"/>
          </p:nvPr>
        </p:nvSpPr>
        <p:spPr/>
        <p:txBody>
          <a:bodyPr/>
          <a:lstStyle>
            <a:extLst/>
          </a:lstStyle>
          <a:p>
            <a:endParaRPr lang="en-US"/>
          </a:p>
        </p:txBody>
      </p:sp>
      <p:sp>
        <p:nvSpPr>
          <p:cNvPr id="10" name="عنصر نائب لرقم الشريحة 9"/>
          <p:cNvSpPr>
            <a:spLocks noGrp="1"/>
          </p:cNvSpPr>
          <p:nvPr>
            <p:ph type="sldNum" sz="quarter" idx="12"/>
          </p:nvPr>
        </p:nvSpPr>
        <p:spPr/>
        <p:txBody>
          <a:bodyPr/>
          <a:lstStyle>
            <a:extLst/>
          </a:lstStyle>
          <a:p>
            <a:fld id="{C88C8DFB-EEA4-424F-91C5-0702E8D4E0A8}" type="slidenum">
              <a:rPr lang="en-US" smtClean="0"/>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75CDB2B-31E8-4B2D-A753-C312723E7AB0}" type="datetimeFigureOut">
              <a:rPr lang="en-US" smtClean="0"/>
              <a:t>11/15/2019</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C88C8DFB-EEA4-424F-91C5-0702E8D4E0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75CDB2B-31E8-4B2D-A753-C312723E7AB0}" type="datetimeFigureOut">
              <a:rPr lang="en-US" smtClean="0"/>
              <a:t>11/15/2019</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C88C8DFB-EEA4-424F-91C5-0702E8D4E0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75CDB2B-31E8-4B2D-A753-C312723E7AB0}" type="datetimeFigureOut">
              <a:rPr lang="en-US" smtClean="0"/>
              <a:t>11/15/2019</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C88C8DFB-EEA4-424F-91C5-0702E8D4E0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75CDB2B-31E8-4B2D-A753-C312723E7AB0}" type="datetimeFigureOut">
              <a:rPr lang="en-US" smtClean="0"/>
              <a:t>11/15/2019</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C88C8DFB-EEA4-424F-91C5-0702E8D4E0A8}" type="slidenum">
              <a:rPr lang="en-US" smtClean="0"/>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75CDB2B-31E8-4B2D-A753-C312723E7AB0}" type="datetimeFigureOut">
              <a:rPr lang="en-US" smtClean="0"/>
              <a:t>11/15/2019</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C88C8DFB-EEA4-424F-91C5-0702E8D4E0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75CDB2B-31E8-4B2D-A753-C312723E7AB0}" type="datetimeFigureOut">
              <a:rPr lang="en-US" smtClean="0"/>
              <a:t>11/15/2019</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C88C8DFB-EEA4-424F-91C5-0702E8D4E0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75CDB2B-31E8-4B2D-A753-C312723E7AB0}" type="datetimeFigureOut">
              <a:rPr lang="en-US" smtClean="0"/>
              <a:t>11/15/2019</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C88C8DFB-EEA4-424F-91C5-0702E8D4E0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75CDB2B-31E8-4B2D-A753-C312723E7AB0}" type="datetimeFigureOut">
              <a:rPr lang="en-US" smtClean="0"/>
              <a:t>11/15/2019</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C88C8DFB-EEA4-424F-91C5-0702E8D4E0A8}" type="slidenum">
              <a:rPr lang="en-US" smtClean="0"/>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75CDB2B-31E8-4B2D-A753-C312723E7AB0}" type="datetimeFigureOut">
              <a:rPr lang="en-US" smtClean="0"/>
              <a:t>11/15/2019</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C88C8DFB-EEA4-424F-91C5-0702E8D4E0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075CDB2B-31E8-4B2D-A753-C312723E7AB0}" type="datetimeFigureOut">
              <a:rPr lang="en-US" smtClean="0"/>
              <a:t>11/15/2019</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C88C8DFB-EEA4-424F-91C5-0702E8D4E0A8}" type="slidenum">
              <a:rPr lang="en-US" smtClean="0"/>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75CDB2B-31E8-4B2D-A753-C312723E7AB0}" type="datetimeFigureOut">
              <a:rPr lang="en-US" smtClean="0"/>
              <a:t>11/15/2019</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88C8DFB-EEA4-424F-91C5-0702E8D4E0A8}" type="slidenum">
              <a:rPr lang="en-US" smtClean="0"/>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066800"/>
            <a:ext cx="7772400" cy="1470025"/>
          </a:xfrm>
        </p:spPr>
        <p:txBody>
          <a:bodyPr>
            <a:normAutofit/>
          </a:bodyPr>
          <a:lstStyle/>
          <a:p>
            <a:r>
              <a:rPr lang="ar-AE" sz="5400" dirty="0" smtClean="0">
                <a:solidFill>
                  <a:srgbClr val="7030A0"/>
                </a:solidFill>
              </a:rPr>
              <a:t>مجازر الدواجن وتصنيع اللحوم</a:t>
            </a:r>
            <a:endParaRPr lang="en-US" sz="5400" dirty="0">
              <a:solidFill>
                <a:srgbClr val="7030A0"/>
              </a:solidFill>
            </a:endParaRPr>
          </a:p>
        </p:txBody>
      </p:sp>
      <p:sp>
        <p:nvSpPr>
          <p:cNvPr id="3" name="عنوان فرعي 2"/>
          <p:cNvSpPr>
            <a:spLocks noGrp="1"/>
          </p:cNvSpPr>
          <p:nvPr>
            <p:ph type="subTitle" idx="1"/>
          </p:nvPr>
        </p:nvSpPr>
        <p:spPr>
          <a:xfrm>
            <a:off x="2667000" y="3581400"/>
            <a:ext cx="4572000" cy="2286000"/>
          </a:xfrm>
        </p:spPr>
        <p:txBody>
          <a:bodyPr>
            <a:normAutofit lnSpcReduction="10000"/>
          </a:bodyPr>
          <a:lstStyle/>
          <a:p>
            <a:pPr algn="ctr"/>
            <a:r>
              <a:rPr lang="ar-AE" b="1" dirty="0" smtClean="0">
                <a:solidFill>
                  <a:srgbClr val="FF0000"/>
                </a:solidFill>
              </a:rPr>
              <a:t>    اعداد طالبة الدكتوراه</a:t>
            </a:r>
          </a:p>
          <a:p>
            <a:pPr algn="ctr"/>
            <a:r>
              <a:rPr lang="ar-AE" b="1" dirty="0" smtClean="0">
                <a:solidFill>
                  <a:srgbClr val="FF0000"/>
                </a:solidFill>
              </a:rPr>
              <a:t>   </a:t>
            </a:r>
            <a:r>
              <a:rPr lang="ar-AE" b="1" dirty="0">
                <a:solidFill>
                  <a:srgbClr val="FF0000"/>
                </a:solidFill>
              </a:rPr>
              <a:t>زينب علي كاظم</a:t>
            </a:r>
            <a:endParaRPr lang="en-US" b="1" dirty="0">
              <a:solidFill>
                <a:srgbClr val="FF0000"/>
              </a:solidFill>
            </a:endParaRPr>
          </a:p>
          <a:p>
            <a:pPr algn="ctr"/>
            <a:endParaRPr lang="ar-AE" b="1" dirty="0" smtClean="0">
              <a:solidFill>
                <a:srgbClr val="FF0000"/>
              </a:solidFill>
            </a:endParaRPr>
          </a:p>
          <a:p>
            <a:pPr algn="ctr"/>
            <a:r>
              <a:rPr lang="ar-AE" b="1" dirty="0" smtClean="0">
                <a:solidFill>
                  <a:srgbClr val="FF0000"/>
                </a:solidFill>
              </a:rPr>
              <a:t>   </a:t>
            </a:r>
            <a:r>
              <a:rPr lang="ar-AE" b="1" dirty="0" err="1" smtClean="0">
                <a:solidFill>
                  <a:srgbClr val="FF0000"/>
                </a:solidFill>
              </a:rPr>
              <a:t>باشراف</a:t>
            </a:r>
            <a:r>
              <a:rPr lang="ar-AE" b="1" dirty="0" smtClean="0">
                <a:solidFill>
                  <a:srgbClr val="FF0000"/>
                </a:solidFill>
              </a:rPr>
              <a:t> الدكتور </a:t>
            </a:r>
          </a:p>
          <a:p>
            <a:pPr algn="ctr"/>
            <a:r>
              <a:rPr lang="ar-AE" b="1" dirty="0" smtClean="0">
                <a:solidFill>
                  <a:srgbClr val="FF0000"/>
                </a:solidFill>
              </a:rPr>
              <a:t>ماجد حسن </a:t>
            </a:r>
            <a:r>
              <a:rPr lang="ar-AE" b="1" dirty="0" err="1" smtClean="0">
                <a:solidFill>
                  <a:srgbClr val="FF0000"/>
                </a:solidFill>
              </a:rPr>
              <a:t>عبدالرضا</a:t>
            </a:r>
            <a:endParaRPr lang="en-US" b="1" dirty="0">
              <a:solidFill>
                <a:srgbClr val="FF0000"/>
              </a:solidFill>
            </a:endParaRPr>
          </a:p>
        </p:txBody>
      </p:sp>
    </p:spTree>
    <p:extLst>
      <p:ext uri="{BB962C8B-B14F-4D97-AF65-F5344CB8AC3E}">
        <p14:creationId xmlns:p14="http://schemas.microsoft.com/office/powerpoint/2010/main" val="17039601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54762"/>
          </a:xfrm>
        </p:spPr>
        <p:txBody>
          <a:bodyPr>
            <a:noAutofit/>
          </a:bodyPr>
          <a:lstStyle/>
          <a:p>
            <a:pPr algn="r" rtl="1"/>
            <a:r>
              <a:rPr lang="ar-AE" sz="2800" dirty="0" smtClean="0">
                <a:solidFill>
                  <a:srgbClr val="FF0000"/>
                </a:solidFill>
              </a:rPr>
              <a:t>4</a:t>
            </a:r>
            <a:r>
              <a:rPr lang="ar-SA" sz="2800" dirty="0" smtClean="0">
                <a:solidFill>
                  <a:srgbClr val="FF0000"/>
                </a:solidFill>
              </a:rPr>
              <a:t>- </a:t>
            </a:r>
            <a:r>
              <a:rPr lang="ar-SA" sz="2800" dirty="0">
                <a:solidFill>
                  <a:srgbClr val="FF0000"/>
                </a:solidFill>
              </a:rPr>
              <a:t>الــــــنزف </a:t>
            </a:r>
            <a:r>
              <a:rPr lang="en-US" sz="2800" dirty="0"/>
              <a:t/>
            </a:r>
            <a:br>
              <a:rPr lang="en-US" sz="2800" dirty="0"/>
            </a:br>
            <a:r>
              <a:rPr lang="ar-SA" sz="2800" dirty="0"/>
              <a:t>تستغرق </a:t>
            </a:r>
            <a:r>
              <a:rPr lang="ar-SA" sz="2800" dirty="0" smtClean="0"/>
              <a:t>عملية </a:t>
            </a:r>
            <a:r>
              <a:rPr lang="ar-SA" sz="2800" dirty="0"/>
              <a:t>النزف 1- 1.5دقيقة ويمثل الدم نسبة 10% من وزن الجسم إلا أن الفاقد من عملية الذبح يمثل بحوالي 7 % من وزن الجسم </a:t>
            </a:r>
            <a:r>
              <a:rPr lang="ar-SA" sz="2800" dirty="0" smtClean="0"/>
              <a:t>والباقي </a:t>
            </a:r>
            <a:r>
              <a:rPr lang="ar-SA" sz="2800" dirty="0"/>
              <a:t>يظل داخل جسم الطائر. فاذا أمتنع الطائر عن النزف فانة يسبب </a:t>
            </a:r>
            <a:r>
              <a:rPr lang="ar-SA" sz="2800" dirty="0" smtClean="0"/>
              <a:t>في هذه </a:t>
            </a:r>
            <a:r>
              <a:rPr lang="ar-SA" sz="2800" dirty="0"/>
              <a:t>الحالة ما يلى:</a:t>
            </a:r>
            <a:r>
              <a:rPr lang="en-US" sz="2800" dirty="0"/>
              <a:t/>
            </a:r>
            <a:br>
              <a:rPr lang="en-US" sz="2800" dirty="0"/>
            </a:br>
            <a:r>
              <a:rPr lang="ar-SA" sz="2800" dirty="0">
                <a:solidFill>
                  <a:srgbClr val="FF0000"/>
                </a:solidFill>
              </a:rPr>
              <a:t>أ‌-</a:t>
            </a:r>
            <a:r>
              <a:rPr lang="ar-SA" sz="2800" dirty="0"/>
              <a:t> </a:t>
            </a:r>
            <a:r>
              <a:rPr lang="ar-SA" sz="2800" dirty="0" err="1"/>
              <a:t>أرتشاحات</a:t>
            </a:r>
            <a:r>
              <a:rPr lang="ar-SA" sz="2800" dirty="0"/>
              <a:t> داخلية خاصة </a:t>
            </a:r>
            <a:r>
              <a:rPr lang="ar-SA" sz="2800" dirty="0" smtClean="0"/>
              <a:t>في </a:t>
            </a:r>
            <a:r>
              <a:rPr lang="ar-SA" sz="2800" dirty="0"/>
              <a:t>منطقة المفاصل </a:t>
            </a:r>
            <a:r>
              <a:rPr lang="ar-SA" sz="2800" dirty="0" smtClean="0"/>
              <a:t>ف</a:t>
            </a:r>
            <a:r>
              <a:rPr lang="ar-AE" sz="2800" dirty="0" smtClean="0"/>
              <a:t>ي</a:t>
            </a:r>
            <a:r>
              <a:rPr lang="ar-SA" sz="2800" dirty="0" smtClean="0"/>
              <a:t> </a:t>
            </a:r>
            <a:r>
              <a:rPr lang="ar-SA" sz="2800" dirty="0"/>
              <a:t>الاوعية الدموية الكبيرة فيعطى ذلك لون داكن </a:t>
            </a:r>
            <a:r>
              <a:rPr lang="ar-SA" sz="2800" dirty="0" smtClean="0"/>
              <a:t>لهذ</a:t>
            </a:r>
            <a:r>
              <a:rPr lang="ar-AE" sz="2800" dirty="0" smtClean="0"/>
              <a:t>ه</a:t>
            </a:r>
            <a:r>
              <a:rPr lang="ar-SA" sz="2800" dirty="0" smtClean="0"/>
              <a:t> </a:t>
            </a:r>
            <a:r>
              <a:rPr lang="ar-SA" sz="2800" dirty="0"/>
              <a:t>المناطق غير مرغوب </a:t>
            </a:r>
            <a:r>
              <a:rPr lang="ar-SA" sz="2800" dirty="0" smtClean="0"/>
              <a:t>في</a:t>
            </a:r>
            <a:r>
              <a:rPr lang="ar-AE" sz="2800" dirty="0" smtClean="0"/>
              <a:t>ه</a:t>
            </a:r>
            <a:r>
              <a:rPr lang="ar-SA" sz="2800" dirty="0" smtClean="0"/>
              <a:t>.</a:t>
            </a:r>
            <a:r>
              <a:rPr lang="en-US" sz="2800" dirty="0"/>
              <a:t/>
            </a:r>
            <a:br>
              <a:rPr lang="en-US" sz="2800" dirty="0"/>
            </a:br>
            <a:r>
              <a:rPr lang="ar-SA" sz="2800" dirty="0">
                <a:solidFill>
                  <a:srgbClr val="FF0000"/>
                </a:solidFill>
              </a:rPr>
              <a:t>ب‌-</a:t>
            </a:r>
            <a:r>
              <a:rPr lang="ar-SA" sz="2800" dirty="0"/>
              <a:t> يكون طعم ورائحة اللحم غير </a:t>
            </a:r>
            <a:r>
              <a:rPr lang="ar-SA" sz="2800" dirty="0" smtClean="0"/>
              <a:t>طبيع</a:t>
            </a:r>
            <a:r>
              <a:rPr lang="ar-AE" sz="2800" dirty="0" smtClean="0"/>
              <a:t>ي</a:t>
            </a:r>
            <a:r>
              <a:rPr lang="ar-SA" sz="2800" dirty="0" smtClean="0"/>
              <a:t>.</a:t>
            </a:r>
            <a:r>
              <a:rPr lang="en-US" sz="2800" dirty="0"/>
              <a:t/>
            </a:r>
            <a:br>
              <a:rPr lang="en-US" sz="2800" dirty="0"/>
            </a:br>
            <a:r>
              <a:rPr lang="ar-SA" sz="2800" dirty="0">
                <a:solidFill>
                  <a:srgbClr val="FF0000"/>
                </a:solidFill>
              </a:rPr>
              <a:t>ت‌-</a:t>
            </a:r>
            <a:r>
              <a:rPr lang="ar-SA" sz="2800" dirty="0"/>
              <a:t> تتعرض الذبيحة للتلف والفساد بصورة سريعة خاصة بالجو الحار.</a:t>
            </a:r>
            <a:r>
              <a:rPr lang="en-US" sz="2800" dirty="0"/>
              <a:t/>
            </a:r>
            <a:br>
              <a:rPr lang="en-US" sz="2800" dirty="0"/>
            </a:br>
            <a:r>
              <a:rPr lang="ar-SA" sz="2800" dirty="0">
                <a:solidFill>
                  <a:srgbClr val="FF0000"/>
                </a:solidFill>
              </a:rPr>
              <a:t>ث‌-</a:t>
            </a:r>
            <a:r>
              <a:rPr lang="ar-SA" sz="2800" dirty="0"/>
              <a:t> وجود بقع دموية حمراء على الجلد خاصة عند الرقبة والصدر.</a:t>
            </a:r>
            <a:r>
              <a:rPr lang="en-US" sz="2800" dirty="0"/>
              <a:t/>
            </a:r>
            <a:br>
              <a:rPr lang="en-US" sz="2800" dirty="0"/>
            </a:br>
            <a:r>
              <a:rPr lang="ar-SA" sz="2800" dirty="0">
                <a:solidFill>
                  <a:srgbClr val="FF0000"/>
                </a:solidFill>
              </a:rPr>
              <a:t>ج‌-</a:t>
            </a:r>
            <a:r>
              <a:rPr lang="ar-SA" sz="2800" dirty="0"/>
              <a:t> عدد كبير من حويصلات ريش الأجنحة والصدر تصبح منتفخة وحمراء اللون </a:t>
            </a:r>
            <a:r>
              <a:rPr lang="ar-SA" sz="2800" dirty="0" err="1"/>
              <a:t>اى</a:t>
            </a:r>
            <a:r>
              <a:rPr lang="ar-SA" sz="2800" dirty="0"/>
              <a:t> ان مظهرها غير مقبول.</a:t>
            </a:r>
            <a:r>
              <a:rPr lang="en-US" sz="2800" dirty="0"/>
              <a:t/>
            </a:r>
            <a:br>
              <a:rPr lang="en-US" sz="2800" dirty="0"/>
            </a:br>
            <a:endParaRPr lang="en-US" sz="2800" dirty="0"/>
          </a:p>
        </p:txBody>
      </p:sp>
    </p:spTree>
    <p:extLst>
      <p:ext uri="{BB962C8B-B14F-4D97-AF65-F5344CB8AC3E}">
        <p14:creationId xmlns:p14="http://schemas.microsoft.com/office/powerpoint/2010/main" val="230137664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0"/>
            <a:ext cx="8382000" cy="6781800"/>
          </a:xfrm>
        </p:spPr>
        <p:txBody>
          <a:bodyPr>
            <a:noAutofit/>
          </a:bodyPr>
          <a:lstStyle/>
          <a:p>
            <a:pPr algn="r"/>
            <a:r>
              <a:rPr lang="ar-AE" sz="2800" b="1" dirty="0" smtClean="0">
                <a:solidFill>
                  <a:srgbClr val="FF0000"/>
                </a:solidFill>
              </a:rPr>
              <a:t>5</a:t>
            </a:r>
            <a:r>
              <a:rPr lang="ar-SA" sz="2800" b="1" dirty="0" smtClean="0">
                <a:solidFill>
                  <a:srgbClr val="FF0000"/>
                </a:solidFill>
              </a:rPr>
              <a:t>- </a:t>
            </a:r>
            <a:r>
              <a:rPr lang="ar-SA" sz="2800" b="1" dirty="0" err="1">
                <a:solidFill>
                  <a:srgbClr val="FF0000"/>
                </a:solidFill>
              </a:rPr>
              <a:t>أزالة</a:t>
            </a:r>
            <a:r>
              <a:rPr lang="ar-SA" sz="2800" b="1" dirty="0">
                <a:solidFill>
                  <a:srgbClr val="FF0000"/>
                </a:solidFill>
              </a:rPr>
              <a:t> الريش </a:t>
            </a:r>
            <a:r>
              <a:rPr lang="en-US" sz="2800" b="1" dirty="0"/>
              <a:t/>
            </a:r>
            <a:br>
              <a:rPr lang="en-US" sz="2800" b="1" dirty="0"/>
            </a:br>
            <a:r>
              <a:rPr lang="ar-SA" sz="2800" b="1" dirty="0" smtClean="0">
                <a:solidFill>
                  <a:srgbClr val="FF0000"/>
                </a:solidFill>
              </a:rPr>
              <a:t>أ</a:t>
            </a:r>
            <a:r>
              <a:rPr lang="ar-SA" sz="2800" b="1" dirty="0">
                <a:solidFill>
                  <a:srgbClr val="FF0000"/>
                </a:solidFill>
              </a:rPr>
              <a:t>)- السمط </a:t>
            </a:r>
            <a:r>
              <a:rPr lang="en-US" sz="2800" b="1" dirty="0"/>
              <a:t/>
            </a:r>
            <a:br>
              <a:rPr lang="en-US" sz="2800" b="1" dirty="0"/>
            </a:br>
            <a:r>
              <a:rPr lang="ar-SA" sz="2800" dirty="0">
                <a:cs typeface="+mn-cs"/>
              </a:rPr>
              <a:t>تجرى هذه العملية عن طريق غمر الطيور المذبوحة </a:t>
            </a:r>
            <a:r>
              <a:rPr lang="ar-SA" sz="2800" dirty="0" err="1">
                <a:cs typeface="+mn-cs"/>
              </a:rPr>
              <a:t>فى</a:t>
            </a:r>
            <a:r>
              <a:rPr lang="ar-SA" sz="2800" dirty="0">
                <a:cs typeface="+mn-cs"/>
              </a:rPr>
              <a:t> ماء ساخن وتكون درجة حرارة الماء 160-180˚ف (71- 82˚م) وذلك لمدة 30-60 ثانية او تكون على درجة 123- 128˚ف (51- 53˚م) لمدة من 1-3 دقائق </a:t>
            </a:r>
            <a:r>
              <a:rPr lang="ar-SA" sz="2800" dirty="0" smtClean="0">
                <a:cs typeface="+mn-cs"/>
              </a:rPr>
              <a:t>وهذه </a:t>
            </a:r>
            <a:r>
              <a:rPr lang="ar-SA" sz="2800" dirty="0">
                <a:cs typeface="+mn-cs"/>
              </a:rPr>
              <a:t>الطريقة </a:t>
            </a:r>
            <a:r>
              <a:rPr lang="ar-SA" sz="2800" dirty="0" err="1">
                <a:cs typeface="+mn-cs"/>
              </a:rPr>
              <a:t>هى</a:t>
            </a:r>
            <a:r>
              <a:rPr lang="ar-SA" sz="2800" dirty="0">
                <a:cs typeface="+mn-cs"/>
              </a:rPr>
              <a:t> الاكثر شيوعا خاصة للطيور الصغيرة العمر وبعد غمر الطيور يتم رفعها </a:t>
            </a:r>
            <a:r>
              <a:rPr lang="ar-SA" sz="2800" dirty="0" err="1">
                <a:cs typeface="+mn-cs"/>
              </a:rPr>
              <a:t>وأزالة</a:t>
            </a:r>
            <a:r>
              <a:rPr lang="ar-SA" sz="2800" dirty="0">
                <a:cs typeface="+mn-cs"/>
              </a:rPr>
              <a:t> الريش منها </a:t>
            </a:r>
            <a:r>
              <a:rPr lang="ar-SA" sz="2800" dirty="0" smtClean="0">
                <a:cs typeface="+mn-cs"/>
              </a:rPr>
              <a:t>وهذه </a:t>
            </a:r>
            <a:r>
              <a:rPr lang="ar-SA" sz="2800" dirty="0">
                <a:cs typeface="+mn-cs"/>
              </a:rPr>
              <a:t>الطريقة تساعد على تماسك الطبقة الخارجية للطيور مما يعطى شكل مقبول للمستهلك.</a:t>
            </a:r>
            <a:r>
              <a:rPr lang="en-US" sz="2800" dirty="0">
                <a:cs typeface="+mn-cs"/>
              </a:rPr>
              <a:t/>
            </a:r>
            <a:br>
              <a:rPr lang="en-US" sz="2800" dirty="0">
                <a:cs typeface="+mn-cs"/>
              </a:rPr>
            </a:br>
            <a:r>
              <a:rPr lang="ar-SA" sz="2800" dirty="0">
                <a:cs typeface="+mn-cs"/>
              </a:rPr>
              <a:t>ولابد من الأخذ في الاعتبار أثناء عملية السمط معرفة درجة الحرارة والمدة الذى يبقى بها الطائر مغمور </a:t>
            </a:r>
            <a:r>
              <a:rPr lang="ar-SA" sz="2800" dirty="0" smtClean="0">
                <a:cs typeface="+mn-cs"/>
              </a:rPr>
              <a:t>في المياه </a:t>
            </a:r>
            <a:r>
              <a:rPr lang="ar-SA" sz="2800" dirty="0">
                <a:cs typeface="+mn-cs"/>
              </a:rPr>
              <a:t>لأن اذا كان الوقت غير </a:t>
            </a:r>
            <a:r>
              <a:rPr lang="ar-SA" sz="2800" dirty="0" smtClean="0">
                <a:cs typeface="+mn-cs"/>
              </a:rPr>
              <a:t>كافي </a:t>
            </a:r>
            <a:r>
              <a:rPr lang="ar-SA" sz="2800" dirty="0">
                <a:cs typeface="+mn-cs"/>
              </a:rPr>
              <a:t>فأن هذا يؤدى الى صعوبة </a:t>
            </a:r>
            <a:r>
              <a:rPr lang="ar-SA" sz="2800" dirty="0" err="1">
                <a:cs typeface="+mn-cs"/>
              </a:rPr>
              <a:t>أزالة</a:t>
            </a:r>
            <a:r>
              <a:rPr lang="ar-SA" sz="2800" dirty="0">
                <a:cs typeface="+mn-cs"/>
              </a:rPr>
              <a:t> الريش أو ظهور الريش الغير مزال جزئيا أما اذا كان الوقت زائد أو ارتفعت درجة الحرارة فان هذا يؤدى الى تهتك الطبقة الخارجية للجلد أو حدوث طبخ غير </a:t>
            </a:r>
            <a:r>
              <a:rPr lang="ar-SA" sz="2800" dirty="0" smtClean="0">
                <a:cs typeface="+mn-cs"/>
              </a:rPr>
              <a:t>طبيعي </a:t>
            </a:r>
            <a:r>
              <a:rPr lang="ar-SA" sz="2800" dirty="0">
                <a:cs typeface="+mn-cs"/>
              </a:rPr>
              <a:t>للطيور مما يؤدى الى قصر طول فترة التخزين </a:t>
            </a:r>
            <a:r>
              <a:rPr lang="ar-SA" sz="2800" dirty="0" err="1">
                <a:cs typeface="+mn-cs"/>
              </a:rPr>
              <a:t>بألاضافة</a:t>
            </a:r>
            <a:r>
              <a:rPr lang="ar-SA" sz="2800" dirty="0">
                <a:cs typeface="+mn-cs"/>
              </a:rPr>
              <a:t> الى حدوث الروائح الكريهة وكل هذا من </a:t>
            </a:r>
            <a:r>
              <a:rPr lang="ar-SA" sz="2800" dirty="0" smtClean="0">
                <a:cs typeface="+mn-cs"/>
              </a:rPr>
              <a:t>شأنه </a:t>
            </a:r>
            <a:r>
              <a:rPr lang="ar-SA" sz="2800" dirty="0">
                <a:cs typeface="+mn-cs"/>
              </a:rPr>
              <a:t>يقلل من رتبة الذبيحة.</a:t>
            </a:r>
            <a:r>
              <a:rPr lang="en-US" sz="2800" dirty="0">
                <a:cs typeface="+mn-cs"/>
              </a:rPr>
              <a:t/>
            </a:r>
            <a:br>
              <a:rPr lang="en-US" sz="2800" dirty="0">
                <a:cs typeface="+mn-cs"/>
              </a:rPr>
            </a:br>
            <a:endParaRPr lang="en-US" sz="2800" dirty="0">
              <a:cs typeface="+mn-cs"/>
            </a:endParaRPr>
          </a:p>
        </p:txBody>
      </p:sp>
    </p:spTree>
    <p:extLst>
      <p:ext uri="{BB962C8B-B14F-4D97-AF65-F5344CB8AC3E}">
        <p14:creationId xmlns:p14="http://schemas.microsoft.com/office/powerpoint/2010/main" val="207612574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76200"/>
            <a:ext cx="8534400" cy="6629400"/>
          </a:xfrm>
        </p:spPr>
        <p:txBody>
          <a:bodyPr>
            <a:noAutofit/>
          </a:bodyPr>
          <a:lstStyle/>
          <a:p>
            <a:pPr algn="r"/>
            <a:r>
              <a:rPr lang="ar-SA" sz="4000" smtClean="0">
                <a:solidFill>
                  <a:srgbClr val="FF0000"/>
                </a:solidFill>
              </a:rPr>
              <a:t>ب</a:t>
            </a:r>
            <a:r>
              <a:rPr lang="ar-SA" sz="4000" dirty="0">
                <a:solidFill>
                  <a:srgbClr val="FF0000"/>
                </a:solidFill>
              </a:rPr>
              <a:t>)- إزالة </a:t>
            </a:r>
            <a:r>
              <a:rPr lang="ar-SA" sz="4000" dirty="0" smtClean="0">
                <a:solidFill>
                  <a:srgbClr val="FF0000"/>
                </a:solidFill>
              </a:rPr>
              <a:t>الريش</a:t>
            </a:r>
            <a:r>
              <a:rPr lang="en-US" sz="4000" dirty="0" smtClean="0">
                <a:solidFill>
                  <a:srgbClr val="FF0000"/>
                </a:solidFill>
              </a:rPr>
              <a:t>)</a:t>
            </a:r>
            <a:r>
              <a:rPr lang="en-US" sz="4000" dirty="0" smtClean="0"/>
              <a:t> </a:t>
            </a:r>
            <a:r>
              <a:rPr lang="ar-AE" sz="4000" dirty="0"/>
              <a:t/>
            </a:r>
            <a:br>
              <a:rPr lang="ar-AE" sz="4000" dirty="0"/>
            </a:br>
            <a:r>
              <a:rPr lang="ar-SA" sz="4000" dirty="0"/>
              <a:t>تمرر الطيور بعد عملية السمط على اسطوانات خاصة موجودة داخل المجزر تدور بسرعة معينة عليها أصابع من الكاوتش فتعمل </a:t>
            </a:r>
            <a:r>
              <a:rPr lang="ar-SA" sz="4000" dirty="0" err="1"/>
              <a:t>هذة</a:t>
            </a:r>
            <a:r>
              <a:rPr lang="ar-SA" sz="4000" dirty="0"/>
              <a:t> الاصابع مع الحركة على </a:t>
            </a:r>
            <a:r>
              <a:rPr lang="ar-SA" sz="4000" dirty="0" err="1"/>
              <a:t>أزالة</a:t>
            </a:r>
            <a:r>
              <a:rPr lang="ar-SA" sz="4000" dirty="0"/>
              <a:t> الريش وذلك لمجرد اعطاء المظهر الجيد للذبيحة وتعتمد نجاح </a:t>
            </a:r>
            <a:r>
              <a:rPr lang="ar-SA" sz="4000" dirty="0" err="1"/>
              <a:t>هذة</a:t>
            </a:r>
            <a:r>
              <a:rPr lang="ar-SA" sz="4000" dirty="0"/>
              <a:t> العملية على:</a:t>
            </a:r>
            <a:r>
              <a:rPr lang="en-US" sz="4000" dirty="0"/>
              <a:t/>
            </a:r>
            <a:br>
              <a:rPr lang="en-US" sz="4000" dirty="0"/>
            </a:br>
            <a:r>
              <a:rPr lang="ar-SA" sz="4000" dirty="0" smtClean="0"/>
              <a:t>الوقت </a:t>
            </a:r>
            <a:r>
              <a:rPr lang="ar-SA" sz="4000" dirty="0"/>
              <a:t>بين الذبح وعملية الغمر </a:t>
            </a:r>
            <a:r>
              <a:rPr lang="ar-SA" sz="4000" dirty="0" err="1"/>
              <a:t>فى</a:t>
            </a:r>
            <a:r>
              <a:rPr lang="ar-SA" sz="4000" dirty="0"/>
              <a:t> الماء الساخن</a:t>
            </a:r>
            <a:r>
              <a:rPr lang="en-US" sz="4000" dirty="0" smtClean="0">
                <a:solidFill>
                  <a:srgbClr val="FF0000"/>
                </a:solidFill>
              </a:rPr>
              <a:t>.</a:t>
            </a:r>
            <a:r>
              <a:rPr lang="ar-AE" sz="4000" dirty="0" smtClean="0">
                <a:solidFill>
                  <a:srgbClr val="FF0000"/>
                </a:solidFill>
              </a:rPr>
              <a:t>1</a:t>
            </a:r>
            <a:r>
              <a:rPr lang="en-US" sz="4000" dirty="0"/>
              <a:t/>
            </a:r>
            <a:br>
              <a:rPr lang="en-US" sz="4000" dirty="0"/>
            </a:br>
            <a:r>
              <a:rPr lang="ar-SA" sz="4000" dirty="0" smtClean="0"/>
              <a:t>درجة </a:t>
            </a:r>
            <a:r>
              <a:rPr lang="ar-SA" sz="4000" dirty="0"/>
              <a:t>حرارة الماء المستخدم</a:t>
            </a:r>
            <a:r>
              <a:rPr lang="en-US" sz="4000" dirty="0" smtClean="0">
                <a:solidFill>
                  <a:srgbClr val="FF0000"/>
                </a:solidFill>
              </a:rPr>
              <a:t>.</a:t>
            </a:r>
            <a:r>
              <a:rPr lang="ar-AE" sz="4000" dirty="0" smtClean="0">
                <a:solidFill>
                  <a:srgbClr val="FF0000"/>
                </a:solidFill>
              </a:rPr>
              <a:t>2</a:t>
            </a:r>
            <a:r>
              <a:rPr lang="en-US" sz="4000" dirty="0"/>
              <a:t/>
            </a:r>
            <a:br>
              <a:rPr lang="en-US" sz="4000" dirty="0"/>
            </a:br>
            <a:r>
              <a:rPr lang="ar-SA" sz="4000" dirty="0" smtClean="0"/>
              <a:t>عمر </a:t>
            </a:r>
            <a:r>
              <a:rPr lang="ar-SA" sz="4000" dirty="0"/>
              <a:t>الطيور</a:t>
            </a:r>
            <a:r>
              <a:rPr lang="en-US" sz="4000" dirty="0" smtClean="0">
                <a:solidFill>
                  <a:srgbClr val="FF0000"/>
                </a:solidFill>
              </a:rPr>
              <a:t>.</a:t>
            </a:r>
            <a:r>
              <a:rPr lang="ar-AE" sz="4000" dirty="0" smtClean="0">
                <a:solidFill>
                  <a:srgbClr val="FF0000"/>
                </a:solidFill>
              </a:rPr>
              <a:t>3</a:t>
            </a:r>
            <a:r>
              <a:rPr lang="en-US" sz="4000" dirty="0"/>
              <a:t/>
            </a:r>
            <a:br>
              <a:rPr lang="en-US" sz="4000" dirty="0"/>
            </a:br>
            <a:r>
              <a:rPr lang="ar-SA" sz="4000" dirty="0" smtClean="0"/>
              <a:t>الوقت </a:t>
            </a:r>
            <a:r>
              <a:rPr lang="ar-SA" sz="4000" dirty="0" err="1"/>
              <a:t>التى</a:t>
            </a:r>
            <a:r>
              <a:rPr lang="ar-SA" sz="4000" dirty="0"/>
              <a:t> تظل </a:t>
            </a:r>
            <a:r>
              <a:rPr lang="ar-SA" sz="4000" dirty="0" err="1"/>
              <a:t>بة</a:t>
            </a:r>
            <a:r>
              <a:rPr lang="ar-SA" sz="4000" dirty="0"/>
              <a:t> الطيور بماء السمط</a:t>
            </a:r>
            <a:r>
              <a:rPr lang="en-US" sz="4000" dirty="0" smtClean="0">
                <a:solidFill>
                  <a:srgbClr val="FF0000"/>
                </a:solidFill>
              </a:rPr>
              <a:t>.</a:t>
            </a:r>
            <a:r>
              <a:rPr lang="ar-AE" sz="4000" dirty="0" smtClean="0">
                <a:solidFill>
                  <a:srgbClr val="FF0000"/>
                </a:solidFill>
              </a:rPr>
              <a:t>4</a:t>
            </a:r>
            <a:r>
              <a:rPr lang="en-US" sz="4000" dirty="0"/>
              <a:t/>
            </a:r>
            <a:br>
              <a:rPr lang="en-US" sz="4000" dirty="0"/>
            </a:br>
            <a:endParaRPr lang="en-US" sz="4000" dirty="0"/>
          </a:p>
        </p:txBody>
      </p:sp>
    </p:spTree>
    <p:extLst>
      <p:ext uri="{BB962C8B-B14F-4D97-AF65-F5344CB8AC3E}">
        <p14:creationId xmlns:p14="http://schemas.microsoft.com/office/powerpoint/2010/main" val="334420562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6629400"/>
          </a:xfrm>
        </p:spPr>
        <p:txBody>
          <a:bodyPr>
            <a:noAutofit/>
          </a:bodyPr>
          <a:lstStyle/>
          <a:p>
            <a:pPr algn="r"/>
            <a:r>
              <a:rPr lang="ar-AE" sz="2000" dirty="0" smtClean="0">
                <a:solidFill>
                  <a:srgbClr val="FF0000"/>
                </a:solidFill>
              </a:rPr>
              <a:t>6</a:t>
            </a:r>
            <a:r>
              <a:rPr lang="ar-SA" sz="3200" dirty="0" smtClean="0">
                <a:solidFill>
                  <a:srgbClr val="FF0000"/>
                </a:solidFill>
              </a:rPr>
              <a:t>- </a:t>
            </a:r>
            <a:r>
              <a:rPr lang="ar-SA" sz="3200" dirty="0">
                <a:solidFill>
                  <a:srgbClr val="FF0000"/>
                </a:solidFill>
              </a:rPr>
              <a:t>الغسيل </a:t>
            </a:r>
            <a:r>
              <a:rPr lang="en-US" sz="3200" dirty="0">
                <a:solidFill>
                  <a:srgbClr val="FF0000"/>
                </a:solidFill>
              </a:rPr>
              <a:t/>
            </a:r>
            <a:br>
              <a:rPr lang="en-US" sz="3200" dirty="0">
                <a:solidFill>
                  <a:srgbClr val="FF0000"/>
                </a:solidFill>
              </a:rPr>
            </a:br>
            <a:r>
              <a:rPr lang="ar-SA" sz="3200" dirty="0"/>
              <a:t>تتم عملية الغسيل للطيور بواسطة التعرض </a:t>
            </a:r>
            <a:r>
              <a:rPr lang="ar-SA" sz="3200" dirty="0" smtClean="0"/>
              <a:t>لر</a:t>
            </a:r>
            <a:r>
              <a:rPr lang="ar-AE" sz="3200" dirty="0"/>
              <a:t>ذ</a:t>
            </a:r>
            <a:r>
              <a:rPr lang="ar-SA" sz="3200" dirty="0" smtClean="0"/>
              <a:t>ا</a:t>
            </a:r>
            <a:r>
              <a:rPr lang="ar-AE" sz="3200" dirty="0" smtClean="0"/>
              <a:t>ذ</a:t>
            </a:r>
            <a:r>
              <a:rPr lang="ar-SA" sz="3200" dirty="0" smtClean="0"/>
              <a:t> </a:t>
            </a:r>
            <a:r>
              <a:rPr lang="ar-SA" sz="3200" dirty="0"/>
              <a:t>الماء وذلك </a:t>
            </a:r>
            <a:r>
              <a:rPr lang="ar-SA" sz="3200" dirty="0" err="1"/>
              <a:t>لأزالة</a:t>
            </a:r>
            <a:r>
              <a:rPr lang="ar-SA" sz="3200" dirty="0"/>
              <a:t> بقايا الريش </a:t>
            </a:r>
            <a:r>
              <a:rPr lang="ar-SA" sz="3200" dirty="0" smtClean="0"/>
              <a:t>الزغبي المتبقي </a:t>
            </a:r>
            <a:r>
              <a:rPr lang="ar-SA" sz="3200" dirty="0"/>
              <a:t>على الذبيحة وما يتعلق من مواد اخرى على جسم الذبيحة بعد التنظيف وازالة الريش.</a:t>
            </a:r>
            <a:r>
              <a:rPr lang="en-US" sz="3200" dirty="0"/>
              <a:t/>
            </a:r>
            <a:br>
              <a:rPr lang="en-US" sz="3200" dirty="0"/>
            </a:br>
            <a:r>
              <a:rPr lang="ar-SA" sz="3200" dirty="0">
                <a:solidFill>
                  <a:srgbClr val="FF0000"/>
                </a:solidFill>
              </a:rPr>
              <a:t>7- </a:t>
            </a:r>
            <a:r>
              <a:rPr lang="ar-SA" sz="3200" dirty="0" err="1">
                <a:solidFill>
                  <a:srgbClr val="FF0000"/>
                </a:solidFill>
              </a:rPr>
              <a:t>أزالة</a:t>
            </a:r>
            <a:r>
              <a:rPr lang="ar-SA" sz="3200" dirty="0">
                <a:solidFill>
                  <a:srgbClr val="FF0000"/>
                </a:solidFill>
              </a:rPr>
              <a:t> الريش </a:t>
            </a:r>
            <a:r>
              <a:rPr lang="ar-SA" sz="3200" dirty="0" smtClean="0">
                <a:solidFill>
                  <a:srgbClr val="FF0000"/>
                </a:solidFill>
              </a:rPr>
              <a:t>النامي </a:t>
            </a:r>
            <a:r>
              <a:rPr lang="ar-SA" sz="3200" dirty="0">
                <a:solidFill>
                  <a:srgbClr val="FF0000"/>
                </a:solidFill>
              </a:rPr>
              <a:t>حديثا </a:t>
            </a:r>
            <a:r>
              <a:rPr lang="ar-SA" sz="3200" dirty="0"/>
              <a:t/>
            </a:r>
            <a:br>
              <a:rPr lang="ar-SA" sz="3200" dirty="0"/>
            </a:br>
            <a:r>
              <a:rPr lang="ar-SA" sz="3200" dirty="0"/>
              <a:t>يزال هذا الريش احيانا باليد </a:t>
            </a:r>
            <a:r>
              <a:rPr lang="ar-SA" sz="3200" dirty="0" err="1"/>
              <a:t>بأستخدام</a:t>
            </a:r>
            <a:r>
              <a:rPr lang="ar-SA" sz="3200" dirty="0"/>
              <a:t> سكينة لنزع الريش </a:t>
            </a:r>
            <a:r>
              <a:rPr lang="ar-SA" sz="3200" dirty="0" smtClean="0"/>
              <a:t>وهذه </a:t>
            </a:r>
            <a:r>
              <a:rPr lang="ar-SA" sz="3200" dirty="0"/>
              <a:t>الخطوة لا تجرى </a:t>
            </a:r>
            <a:r>
              <a:rPr lang="ar-SA" sz="3200" dirty="0" err="1"/>
              <a:t>فى</a:t>
            </a:r>
            <a:r>
              <a:rPr lang="ar-SA" sz="3200" dirty="0"/>
              <a:t> المجازر ذات السعة العالية. او قد تجرى عملية تسمى التشييط </a:t>
            </a:r>
            <a:r>
              <a:rPr lang="ar-AE" sz="3200" dirty="0" smtClean="0"/>
              <a:t> </a:t>
            </a:r>
            <a:r>
              <a:rPr lang="ar-SA" sz="3200" dirty="0" smtClean="0"/>
              <a:t>حيث </a:t>
            </a:r>
            <a:r>
              <a:rPr lang="ar-SA" sz="3200" dirty="0"/>
              <a:t>يتم تعريض الذبيحة </a:t>
            </a:r>
            <a:r>
              <a:rPr lang="ar-SA" sz="3200" dirty="0" smtClean="0"/>
              <a:t>للهب </a:t>
            </a:r>
            <a:r>
              <a:rPr lang="ar-SA" sz="3200" dirty="0" err="1"/>
              <a:t>لازالة</a:t>
            </a:r>
            <a:r>
              <a:rPr lang="ar-SA" sz="3200" dirty="0"/>
              <a:t> الريش الصغير </a:t>
            </a:r>
            <a:r>
              <a:rPr lang="ar-SA" sz="3200" dirty="0" smtClean="0"/>
              <a:t>والمتبقي </a:t>
            </a:r>
            <a:r>
              <a:rPr lang="ar-SA" sz="3200" dirty="0"/>
              <a:t>(الزغب).</a:t>
            </a:r>
            <a:br>
              <a:rPr lang="ar-SA" sz="3200" dirty="0"/>
            </a:br>
            <a:r>
              <a:rPr lang="ar-SA" sz="3200" dirty="0">
                <a:solidFill>
                  <a:srgbClr val="FF0000"/>
                </a:solidFill>
              </a:rPr>
              <a:t>8- النقل الى غرفة التجويف </a:t>
            </a:r>
            <a:r>
              <a:rPr lang="ar-SA" sz="3200" dirty="0"/>
              <a:t/>
            </a:r>
            <a:br>
              <a:rPr lang="ar-SA" sz="3200" dirty="0"/>
            </a:br>
            <a:r>
              <a:rPr lang="ar-SA" sz="3200" dirty="0"/>
              <a:t>يتم ازالة الغدة الزيتية والارجل ثم يتم تعليق الطائر من عظمة الركبة على الخطاف الخاص بالسير المتحرك.</a:t>
            </a:r>
            <a:br>
              <a:rPr lang="ar-SA" sz="3200" dirty="0"/>
            </a:br>
            <a:endParaRPr lang="en-US" sz="3200" dirty="0"/>
          </a:p>
        </p:txBody>
      </p:sp>
    </p:spTree>
    <p:extLst>
      <p:ext uri="{BB962C8B-B14F-4D97-AF65-F5344CB8AC3E}">
        <p14:creationId xmlns:p14="http://schemas.microsoft.com/office/powerpoint/2010/main" val="32388885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6858000"/>
          </a:xfrm>
        </p:spPr>
        <p:txBody>
          <a:bodyPr>
            <a:noAutofit/>
          </a:bodyPr>
          <a:lstStyle/>
          <a:p>
            <a:pPr algn="r"/>
            <a:r>
              <a:rPr lang="ar-SA" sz="3200" dirty="0">
                <a:solidFill>
                  <a:srgbClr val="FF0000"/>
                </a:solidFill>
              </a:rPr>
              <a:t>9- التجويف واخراج الأحشاء </a:t>
            </a:r>
            <a:r>
              <a:rPr lang="ar-SA" sz="3200" dirty="0"/>
              <a:t/>
            </a:r>
            <a:br>
              <a:rPr lang="ar-SA" sz="3200" dirty="0"/>
            </a:br>
            <a:r>
              <a:rPr lang="ar-SA" sz="3200" dirty="0"/>
              <a:t>الخطوة الاولى </a:t>
            </a:r>
            <a:r>
              <a:rPr lang="ar-SA" sz="3200" dirty="0" smtClean="0"/>
              <a:t>في هذه </a:t>
            </a:r>
            <a:r>
              <a:rPr lang="ar-SA" sz="3200" dirty="0"/>
              <a:t>المرحلة </a:t>
            </a:r>
            <a:r>
              <a:rPr lang="ar-SA" sz="3200" dirty="0" smtClean="0"/>
              <a:t>هي </a:t>
            </a:r>
            <a:r>
              <a:rPr lang="ar-SA" sz="3200" dirty="0"/>
              <a:t>عمل فتح </a:t>
            </a:r>
            <a:r>
              <a:rPr lang="ar-SA" sz="3200" dirty="0" smtClean="0"/>
              <a:t>في </a:t>
            </a:r>
            <a:r>
              <a:rPr lang="ar-SA" sz="3200" dirty="0"/>
              <a:t>البطن (قطع عند فتحة الاخراج </a:t>
            </a:r>
            <a:r>
              <a:rPr lang="ar-SA" sz="3200" dirty="0" err="1"/>
              <a:t>باتجاة</a:t>
            </a:r>
            <a:r>
              <a:rPr lang="ar-SA" sz="3200" dirty="0"/>
              <a:t> معاكس للعمود </a:t>
            </a:r>
            <a:r>
              <a:rPr lang="ar-SA" sz="3200" dirty="0" smtClean="0"/>
              <a:t>الفقري) </a:t>
            </a:r>
            <a:r>
              <a:rPr lang="ar-SA" sz="3200" dirty="0"/>
              <a:t>وسحب الاحشاء للخارج وتركها معلقة بالطائر للفحص </a:t>
            </a:r>
            <a:r>
              <a:rPr lang="ar-SA" sz="3200" dirty="0" smtClean="0"/>
              <a:t>البيطري </a:t>
            </a:r>
            <a:r>
              <a:rPr lang="ar-SA" sz="3200" dirty="0"/>
              <a:t>لمعرفة ما اذا كانت قابلة للاستهلاك </a:t>
            </a:r>
            <a:r>
              <a:rPr lang="ar-SA" sz="3200" dirty="0" smtClean="0"/>
              <a:t>الأدمي </a:t>
            </a:r>
            <a:r>
              <a:rPr lang="ar-SA" sz="3200" dirty="0"/>
              <a:t>ام لا ثم يزال الكبد </a:t>
            </a:r>
            <a:r>
              <a:rPr lang="ar-SA" sz="3200" dirty="0" smtClean="0"/>
              <a:t>والقانصة </a:t>
            </a:r>
            <a:r>
              <a:rPr lang="ar-SA" sz="3200" dirty="0"/>
              <a:t>وتزال </a:t>
            </a:r>
            <a:r>
              <a:rPr lang="ar-SA" sz="3200" dirty="0" smtClean="0"/>
              <a:t>باقي </a:t>
            </a:r>
            <a:r>
              <a:rPr lang="ar-SA" sz="3200" dirty="0"/>
              <a:t>الاحشاء. يتم فتح </a:t>
            </a:r>
            <a:r>
              <a:rPr lang="ar-SA" sz="3200" dirty="0" smtClean="0"/>
              <a:t>القانصة </a:t>
            </a:r>
            <a:r>
              <a:rPr lang="ar-SA" sz="3200" dirty="0"/>
              <a:t>وتنظف من محتوياتها ثم تزال الطبقة القرنية الداخلية والأن هناك ماكينة خاصة لفتح </a:t>
            </a:r>
            <a:r>
              <a:rPr lang="ar-SA" sz="3200" dirty="0" smtClean="0"/>
              <a:t>القانصة </a:t>
            </a:r>
            <a:r>
              <a:rPr lang="ar-SA" sz="3200" dirty="0"/>
              <a:t>وتنظيفها آليا واحيانا يتم فتح القلب </a:t>
            </a:r>
            <a:r>
              <a:rPr lang="ar-SA" sz="3200" dirty="0" err="1"/>
              <a:t>لأزالة</a:t>
            </a:r>
            <a:r>
              <a:rPr lang="ar-SA" sz="3200" dirty="0"/>
              <a:t> الدم الموجود بداخلة.</a:t>
            </a:r>
            <a:br>
              <a:rPr lang="ar-SA" sz="3200" dirty="0"/>
            </a:br>
            <a:r>
              <a:rPr lang="ar-SA" sz="3200" dirty="0">
                <a:solidFill>
                  <a:srgbClr val="FF0000"/>
                </a:solidFill>
              </a:rPr>
              <a:t>10- </a:t>
            </a:r>
            <a:r>
              <a:rPr lang="ar-SA" sz="3200" dirty="0" err="1">
                <a:solidFill>
                  <a:srgbClr val="FF0000"/>
                </a:solidFill>
              </a:rPr>
              <a:t>أزالة</a:t>
            </a:r>
            <a:r>
              <a:rPr lang="ar-SA" sz="3200" dirty="0">
                <a:solidFill>
                  <a:srgbClr val="FF0000"/>
                </a:solidFill>
              </a:rPr>
              <a:t> الرئة والكلى </a:t>
            </a:r>
            <a:r>
              <a:rPr lang="ar-SA" sz="3200" dirty="0"/>
              <a:t/>
            </a:r>
            <a:br>
              <a:rPr lang="ar-SA" sz="3200" dirty="0"/>
            </a:br>
            <a:r>
              <a:rPr lang="ar-SA" sz="3200" dirty="0"/>
              <a:t>عادة ما تتم </a:t>
            </a:r>
            <a:r>
              <a:rPr lang="ar-SA" sz="3200" dirty="0" smtClean="0"/>
              <a:t>هذه </a:t>
            </a:r>
            <a:r>
              <a:rPr lang="ar-SA" sz="3200" dirty="0"/>
              <a:t>الخطوة ميكانيكيا وذلك عن طريق استخدام الشفط القوى من البطن واذا لم يتم ازالتها تستخدم </a:t>
            </a:r>
            <a:r>
              <a:rPr lang="ar-SA" sz="3200" dirty="0" smtClean="0"/>
              <a:t>الأيدي </a:t>
            </a:r>
            <a:r>
              <a:rPr lang="ar-SA" sz="3200" dirty="0"/>
              <a:t>البشرية.</a:t>
            </a:r>
            <a:br>
              <a:rPr lang="ar-SA" sz="3200" dirty="0"/>
            </a:br>
            <a:endParaRPr lang="en-US" sz="3200" dirty="0"/>
          </a:p>
        </p:txBody>
      </p:sp>
    </p:spTree>
    <p:extLst>
      <p:ext uri="{BB962C8B-B14F-4D97-AF65-F5344CB8AC3E}">
        <p14:creationId xmlns:p14="http://schemas.microsoft.com/office/powerpoint/2010/main" val="4753021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400"/>
            <a:ext cx="8229600" cy="6400800"/>
          </a:xfrm>
        </p:spPr>
        <p:txBody>
          <a:bodyPr>
            <a:noAutofit/>
          </a:bodyPr>
          <a:lstStyle/>
          <a:p>
            <a:pPr algn="r" rtl="1"/>
            <a:r>
              <a:rPr lang="ar-SA" sz="2000" dirty="0" smtClean="0"/>
              <a:t/>
            </a:r>
            <a:br>
              <a:rPr lang="ar-SA" sz="2000" dirty="0" smtClean="0"/>
            </a:br>
            <a:r>
              <a:rPr lang="ar-SA" sz="3200" dirty="0" smtClean="0">
                <a:solidFill>
                  <a:srgbClr val="FF0000"/>
                </a:solidFill>
              </a:rPr>
              <a:t>11- </a:t>
            </a:r>
            <a:r>
              <a:rPr lang="ar-SA" sz="3200" dirty="0" err="1" smtClean="0">
                <a:solidFill>
                  <a:srgbClr val="FF0000"/>
                </a:solidFill>
              </a:rPr>
              <a:t>أزالة</a:t>
            </a:r>
            <a:r>
              <a:rPr lang="ar-SA" sz="3200" dirty="0" smtClean="0">
                <a:solidFill>
                  <a:srgbClr val="FF0000"/>
                </a:solidFill>
              </a:rPr>
              <a:t> الرأس</a:t>
            </a:r>
            <a:r>
              <a:rPr lang="ar-SA" sz="3200" dirty="0" smtClean="0"/>
              <a:t/>
            </a:r>
            <a:br>
              <a:rPr lang="ar-SA" sz="3200" dirty="0" smtClean="0"/>
            </a:br>
            <a:r>
              <a:rPr lang="ar-SA" sz="3200" dirty="0" smtClean="0"/>
              <a:t>تزال الرأس عن طريق مرور الذبيحة على سكينة على شكل حرف V.</a:t>
            </a:r>
            <a:br>
              <a:rPr lang="ar-SA" sz="3200" dirty="0" smtClean="0"/>
            </a:br>
            <a:r>
              <a:rPr lang="ar-SA" sz="3200" dirty="0" smtClean="0">
                <a:solidFill>
                  <a:srgbClr val="FF0000"/>
                </a:solidFill>
              </a:rPr>
              <a:t>12- إزالة الرقبة والبلعوم والحوصلةٌ </a:t>
            </a:r>
            <a:br>
              <a:rPr lang="ar-SA" sz="3200" dirty="0" smtClean="0">
                <a:solidFill>
                  <a:srgbClr val="FF0000"/>
                </a:solidFill>
              </a:rPr>
            </a:br>
            <a:r>
              <a:rPr lang="ar-SA" sz="3200" dirty="0" smtClean="0"/>
              <a:t>حيث تشق الرقبة من الخلف طوليا ثم تزال الرقبة حتى منطقة الأكتاف اما البلعوم والحوصلة فيتم ازالتها يدويا من منطقة العنق.</a:t>
            </a:r>
            <a:br>
              <a:rPr lang="ar-SA" sz="3200" dirty="0" smtClean="0"/>
            </a:br>
            <a:r>
              <a:rPr lang="ar-SA" sz="3200" dirty="0" smtClean="0">
                <a:solidFill>
                  <a:srgbClr val="FF0000"/>
                </a:solidFill>
              </a:rPr>
              <a:t>13- الغسيل </a:t>
            </a:r>
            <a:r>
              <a:rPr lang="ar-SA" sz="3200" dirty="0" smtClean="0"/>
              <a:t/>
            </a:r>
            <a:br>
              <a:rPr lang="ar-SA" sz="3200" dirty="0" smtClean="0"/>
            </a:br>
            <a:r>
              <a:rPr lang="ar-SA" sz="3200" dirty="0" smtClean="0"/>
              <a:t>يتم غسل الذبيحة مرة ثانية بواسطة رزاز من المياه الباردة من الداخل والخارج </a:t>
            </a:r>
            <a:r>
              <a:rPr lang="ar-SA" sz="3200" dirty="0" err="1" smtClean="0"/>
              <a:t>لازالة</a:t>
            </a:r>
            <a:r>
              <a:rPr lang="ar-SA" sz="3200" dirty="0" smtClean="0"/>
              <a:t> المواد الغريبة من الذبيحة والعالقة بها كالدم والانسجة الأخرى وبعض الدهون وكمية المياه المستخدمة لعمليات الغسيل 8 جالون ماء /طائر.</a:t>
            </a:r>
            <a:br>
              <a:rPr lang="ar-SA" sz="3200" dirty="0" smtClean="0"/>
            </a:br>
            <a:endParaRPr lang="en-US" sz="3200" dirty="0"/>
          </a:p>
        </p:txBody>
      </p:sp>
    </p:spTree>
    <p:extLst>
      <p:ext uri="{BB962C8B-B14F-4D97-AF65-F5344CB8AC3E}">
        <p14:creationId xmlns:p14="http://schemas.microsoft.com/office/powerpoint/2010/main" val="39760838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30962"/>
          </a:xfrm>
        </p:spPr>
        <p:txBody>
          <a:bodyPr>
            <a:noAutofit/>
          </a:bodyPr>
          <a:lstStyle/>
          <a:p>
            <a:pPr algn="r" rtl="1"/>
            <a:r>
              <a:rPr lang="ar-AE" sz="2800" dirty="0" smtClean="0">
                <a:solidFill>
                  <a:srgbClr val="FF0000"/>
                </a:solidFill>
              </a:rPr>
              <a:t>14</a:t>
            </a:r>
            <a:r>
              <a:rPr lang="ar-SA" sz="2800" dirty="0" smtClean="0">
                <a:solidFill>
                  <a:srgbClr val="FF0000"/>
                </a:solidFill>
              </a:rPr>
              <a:t>- </a:t>
            </a:r>
            <a:r>
              <a:rPr lang="ar-SA" sz="2800" dirty="0">
                <a:solidFill>
                  <a:srgbClr val="FF0000"/>
                </a:solidFill>
              </a:rPr>
              <a:t>التبريد </a:t>
            </a:r>
            <a:r>
              <a:rPr lang="ar-SA" sz="2800" dirty="0"/>
              <a:t/>
            </a:r>
            <a:br>
              <a:rPr lang="ar-SA" sz="2800" dirty="0"/>
            </a:br>
            <a:r>
              <a:rPr lang="ar-SA" sz="2800" dirty="0"/>
              <a:t>هذه الخطوة ضرورية </a:t>
            </a:r>
            <a:r>
              <a:rPr lang="ar-SA" sz="2800" dirty="0" err="1"/>
              <a:t>لأزالة</a:t>
            </a:r>
            <a:r>
              <a:rPr lang="ar-SA" sz="2800" dirty="0"/>
              <a:t> حرارة الذبيحة كليا فالتبريد السريع سواء بالماء المثلج او الثلج المجروش مما يساعد على قتل البكتريا وعدم السماح لها بالنمو على الذبيحة. كما انها تزيد من فترة تخزين الذبيحة وعادة ما يتم التبريد بماء التبريد </a:t>
            </a:r>
            <a:r>
              <a:rPr lang="ar-SA" sz="2800" dirty="0" smtClean="0"/>
              <a:t>أوتوماتيكيا </a:t>
            </a:r>
            <a:r>
              <a:rPr lang="ar-SA" sz="2800" dirty="0"/>
              <a:t>بواسطة اجهزة تبريد عالية الكفاءة وهناك عدة طرق للتبريد منها:-</a:t>
            </a:r>
            <a:br>
              <a:rPr lang="ar-SA" sz="2800" dirty="0"/>
            </a:br>
            <a:r>
              <a:rPr lang="ar-SA" sz="2800" dirty="0"/>
              <a:t>أ‌- التبريد بالماء البارد من صفرــ 4˚م . ب- التبريد بالهواء.</a:t>
            </a:r>
            <a:br>
              <a:rPr lang="ar-SA" sz="2800" dirty="0"/>
            </a:br>
            <a:r>
              <a:rPr lang="ar-SA" sz="2800" dirty="0"/>
              <a:t>يؤخذ على التبريد بالغمر </a:t>
            </a:r>
            <a:r>
              <a:rPr lang="ar-SA" sz="2800" dirty="0" smtClean="0"/>
              <a:t>في </a:t>
            </a:r>
            <a:r>
              <a:rPr lang="ar-SA" sz="2800" dirty="0"/>
              <a:t>الماء </a:t>
            </a:r>
            <a:r>
              <a:rPr lang="ar-SA" sz="2800" dirty="0" smtClean="0"/>
              <a:t>انه </a:t>
            </a:r>
            <a:r>
              <a:rPr lang="ar-SA" sz="2800" dirty="0"/>
              <a:t>قد يحدث تلوث </a:t>
            </a:r>
            <a:r>
              <a:rPr lang="ar-SA" sz="2800" dirty="0" smtClean="0"/>
              <a:t>بكتيري </a:t>
            </a:r>
            <a:r>
              <a:rPr lang="ar-SA" sz="2800" dirty="0"/>
              <a:t>للذبائح وان الذبائح تكتسب جزء من ماء الغمر من 6-12% من وزن الذبيحة والذى يؤثر على وزن الذبيحة والمنتج </a:t>
            </a:r>
            <a:r>
              <a:rPr lang="ar-SA" sz="2800" dirty="0" smtClean="0"/>
              <a:t>النهائي والتي </a:t>
            </a:r>
            <a:r>
              <a:rPr lang="ar-SA" sz="2800" dirty="0"/>
              <a:t>تؤدى الى شكوى المستهلك.</a:t>
            </a:r>
            <a:br>
              <a:rPr lang="ar-SA" sz="2800" dirty="0"/>
            </a:br>
            <a:r>
              <a:rPr lang="ar-SA" sz="2800" dirty="0">
                <a:solidFill>
                  <a:srgbClr val="FF0000"/>
                </a:solidFill>
              </a:rPr>
              <a:t>1</a:t>
            </a:r>
            <a:r>
              <a:rPr lang="ar-AE" sz="2800" dirty="0">
                <a:solidFill>
                  <a:srgbClr val="FF0000"/>
                </a:solidFill>
              </a:rPr>
              <a:t>5</a:t>
            </a:r>
            <a:r>
              <a:rPr lang="ar-SA" sz="2800" dirty="0">
                <a:solidFill>
                  <a:srgbClr val="FF0000"/>
                </a:solidFill>
              </a:rPr>
              <a:t>- وزن الذبيحة</a:t>
            </a:r>
            <a:r>
              <a:rPr lang="ar-SA" sz="2800" dirty="0"/>
              <a:t/>
            </a:r>
            <a:br>
              <a:rPr lang="ar-SA" sz="2800" dirty="0"/>
            </a:br>
            <a:r>
              <a:rPr lang="ar-SA" sz="2800" dirty="0"/>
              <a:t>يتم نقل الذبيحة بواسطة </a:t>
            </a:r>
            <a:r>
              <a:rPr lang="ar-SA" sz="2800" dirty="0" smtClean="0"/>
              <a:t>السير المتحرك </a:t>
            </a:r>
            <a:r>
              <a:rPr lang="ar-SA" sz="2800" dirty="0"/>
              <a:t>لجزء الوزن وتسقط تلقائيا حسب وزنها </a:t>
            </a:r>
            <a:r>
              <a:rPr lang="ar-SA" sz="2800" dirty="0" smtClean="0"/>
              <a:t>في </a:t>
            </a:r>
            <a:r>
              <a:rPr lang="ar-SA" sz="2800" dirty="0"/>
              <a:t>ادراج معينة تبعا للتقسيم المتفق علية.</a:t>
            </a:r>
            <a:br>
              <a:rPr lang="ar-SA" sz="2800" dirty="0"/>
            </a:br>
            <a:endParaRPr lang="en-US" sz="2800" dirty="0"/>
          </a:p>
        </p:txBody>
      </p:sp>
    </p:spTree>
    <p:extLst>
      <p:ext uri="{BB962C8B-B14F-4D97-AF65-F5344CB8AC3E}">
        <p14:creationId xmlns:p14="http://schemas.microsoft.com/office/powerpoint/2010/main" val="2550427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83362"/>
          </a:xfrm>
        </p:spPr>
        <p:txBody>
          <a:bodyPr>
            <a:noAutofit/>
          </a:bodyPr>
          <a:lstStyle/>
          <a:p>
            <a:pPr algn="r"/>
            <a:r>
              <a:rPr lang="ar-SA" sz="2000" dirty="0">
                <a:solidFill>
                  <a:srgbClr val="FF0000"/>
                </a:solidFill>
              </a:rPr>
              <a:t>معدلات الفقد عند </a:t>
            </a:r>
            <a:r>
              <a:rPr lang="ar-SA" sz="2000" dirty="0" smtClean="0">
                <a:solidFill>
                  <a:srgbClr val="FF0000"/>
                </a:solidFill>
              </a:rPr>
              <a:t>الذبح</a:t>
            </a:r>
            <a:r>
              <a:rPr lang="ar-AE" sz="2000" dirty="0" smtClean="0">
                <a:solidFill>
                  <a:srgbClr val="FF0000"/>
                </a:solidFill>
              </a:rPr>
              <a:t> :-</a:t>
            </a:r>
            <a:r>
              <a:rPr lang="en-US" sz="2000" dirty="0"/>
              <a:t/>
            </a:r>
            <a:br>
              <a:rPr lang="en-US" sz="2000" dirty="0"/>
            </a:br>
            <a:r>
              <a:rPr lang="ar-SA" sz="2000" dirty="0" err="1"/>
              <a:t>فى</a:t>
            </a:r>
            <a:r>
              <a:rPr lang="ar-SA" sz="2000" dirty="0"/>
              <a:t> دجاج التسمين اذا تم وزن الطائر قبل الذبح فانة يفقد بعد الذبح 5% دم ـ 4 % رأس ـ 5% اقدام ـ 8% الامعاء ـ 8% الريش ـ 3% </a:t>
            </a:r>
            <a:r>
              <a:rPr lang="ar-SA" sz="2000" dirty="0" smtClean="0"/>
              <a:t>القانصة </a:t>
            </a:r>
            <a:r>
              <a:rPr lang="ar-SA" sz="2000" dirty="0"/>
              <a:t>ـ 1% القلب ـ 2% الكبد بعد ذلك يكون وزن الطائر المذبوح </a:t>
            </a:r>
            <a:r>
              <a:rPr lang="ar-AE" sz="2000" dirty="0" smtClean="0"/>
              <a:t/>
            </a:r>
            <a:br>
              <a:rPr lang="ar-AE" sz="2000" dirty="0" smtClean="0"/>
            </a:br>
            <a:r>
              <a:rPr lang="ar-SA" sz="2000" dirty="0" smtClean="0"/>
              <a:t>70</a:t>
            </a:r>
            <a:r>
              <a:rPr lang="ar-SA" sz="2000" dirty="0"/>
              <a:t>% من الوزن الحى (58% لحم صافى ـ 12% عظام).</a:t>
            </a:r>
            <a:r>
              <a:rPr lang="en-US" sz="2000" dirty="0"/>
              <a:t/>
            </a:r>
            <a:br>
              <a:rPr lang="en-US" sz="2000" dirty="0"/>
            </a:br>
            <a:r>
              <a:rPr lang="ar-AE" sz="2000" dirty="0" smtClean="0"/>
              <a:t/>
            </a:r>
            <a:br>
              <a:rPr lang="ar-AE" sz="2000" dirty="0" smtClean="0"/>
            </a:br>
            <a:r>
              <a:rPr lang="ar-SA" sz="2000" dirty="0" smtClean="0">
                <a:solidFill>
                  <a:srgbClr val="FF0000"/>
                </a:solidFill>
              </a:rPr>
              <a:t>العمليات </a:t>
            </a:r>
            <a:r>
              <a:rPr lang="ar-SA" sz="2000" dirty="0">
                <a:solidFill>
                  <a:srgbClr val="FF0000"/>
                </a:solidFill>
              </a:rPr>
              <a:t>الاضافية </a:t>
            </a:r>
            <a:r>
              <a:rPr lang="ar-SA" sz="2000" dirty="0" smtClean="0">
                <a:solidFill>
                  <a:srgbClr val="FF0000"/>
                </a:solidFill>
              </a:rPr>
              <a:t>الاخرى</a:t>
            </a:r>
            <a:r>
              <a:rPr lang="en-US" sz="2000" dirty="0"/>
              <a:t/>
            </a:r>
            <a:br>
              <a:rPr lang="en-US" sz="2000" dirty="0"/>
            </a:br>
            <a:r>
              <a:rPr lang="ar-SA" sz="2000" dirty="0"/>
              <a:t>وتشمل </a:t>
            </a:r>
            <a:r>
              <a:rPr lang="ar-SA" sz="2000" dirty="0" err="1"/>
              <a:t>هذةالمرحلة</a:t>
            </a:r>
            <a:r>
              <a:rPr lang="ar-SA" sz="2000" dirty="0"/>
              <a:t> العمليات الاضافية على الذبيحة مثل:</a:t>
            </a:r>
            <a:r>
              <a:rPr lang="en-US" sz="2000" dirty="0"/>
              <a:t/>
            </a:r>
            <a:br>
              <a:rPr lang="en-US" sz="2000" dirty="0"/>
            </a:br>
            <a:r>
              <a:rPr lang="ar-AE" sz="2000" dirty="0" smtClean="0">
                <a:solidFill>
                  <a:srgbClr val="FF0000"/>
                </a:solidFill>
              </a:rPr>
              <a:t>1- </a:t>
            </a:r>
            <a:r>
              <a:rPr lang="ar-SA" sz="2000" dirty="0" smtClean="0">
                <a:solidFill>
                  <a:srgbClr val="FF0000"/>
                </a:solidFill>
              </a:rPr>
              <a:t>تقطيع الذبيحة</a:t>
            </a:r>
            <a:r>
              <a:rPr lang="en-US" sz="2000" dirty="0"/>
              <a:t/>
            </a:r>
            <a:br>
              <a:rPr lang="en-US" sz="2000" dirty="0"/>
            </a:br>
            <a:r>
              <a:rPr lang="ar-SA" sz="2000" dirty="0" smtClean="0"/>
              <a:t>بعض </a:t>
            </a:r>
            <a:r>
              <a:rPr lang="ar-SA" sz="2000" dirty="0"/>
              <a:t>الذبائح تقطع الى انصاف </a:t>
            </a:r>
            <a:r>
              <a:rPr lang="ar-SA" sz="2000" dirty="0" err="1"/>
              <a:t>فى</a:t>
            </a:r>
            <a:r>
              <a:rPr lang="ar-SA" sz="2000" dirty="0"/>
              <a:t> المجزر الألى واحيانا يتم تصنيع لحوم الدواجن الى سجق واحيانا تقطع الى اجزاء مثل ]صدر كامل </a:t>
            </a:r>
            <a:r>
              <a:rPr lang="ar-AE" sz="2000" dirty="0" smtClean="0"/>
              <a:t> </a:t>
            </a:r>
            <a:r>
              <a:rPr lang="ar-SA" sz="2000" dirty="0" err="1" smtClean="0"/>
              <a:t>Breast</a:t>
            </a:r>
            <a:r>
              <a:rPr lang="ar-SA" sz="2000" dirty="0" smtClean="0"/>
              <a:t> </a:t>
            </a:r>
            <a:r>
              <a:rPr lang="ar-SA" sz="2000" dirty="0"/>
              <a:t>بالجلد </a:t>
            </a:r>
            <a:r>
              <a:rPr lang="ar-SA" sz="2000" dirty="0" err="1"/>
              <a:t>الخارجى</a:t>
            </a:r>
            <a:r>
              <a:rPr lang="ar-SA" sz="2000" dirty="0"/>
              <a:t> او بدون ــ 2/1 صدر بالجلد او بدون ــ أفخاذ كاملة او </a:t>
            </a:r>
            <a:r>
              <a:rPr lang="ar-SA" sz="2000" dirty="0" err="1"/>
              <a:t>جزئين</a:t>
            </a:r>
            <a:r>
              <a:rPr lang="ar-SA" sz="2000" dirty="0"/>
              <a:t> (دبوس)</a:t>
            </a:r>
            <a:r>
              <a:rPr lang="ar-SA" sz="2000" dirty="0" err="1"/>
              <a:t>Drumstick</a:t>
            </a:r>
            <a:r>
              <a:rPr lang="ar-SA" sz="2000" dirty="0"/>
              <a:t> ــ لوح الفخذ </a:t>
            </a:r>
            <a:r>
              <a:rPr lang="ar-SA" sz="2000" dirty="0" err="1"/>
              <a:t>Thigh</a:t>
            </a:r>
            <a:r>
              <a:rPr lang="ar-SA" sz="2000" dirty="0"/>
              <a:t>ـ الأجنحة </a:t>
            </a:r>
            <a:r>
              <a:rPr lang="ar-SA" sz="2000" dirty="0" err="1"/>
              <a:t>Wings</a:t>
            </a:r>
            <a:r>
              <a:rPr lang="ar-SA" sz="2000" dirty="0"/>
              <a:t> ــ الرقبة </a:t>
            </a:r>
            <a:r>
              <a:rPr lang="ar-SA" sz="2000" dirty="0" err="1"/>
              <a:t>Neck</a:t>
            </a:r>
            <a:r>
              <a:rPr lang="ar-SA" sz="2000" dirty="0"/>
              <a:t> ــ الظهر </a:t>
            </a:r>
            <a:r>
              <a:rPr lang="ar-SA" sz="2000" dirty="0" err="1"/>
              <a:t>Back</a:t>
            </a:r>
            <a:r>
              <a:rPr lang="ar-SA" sz="2000" dirty="0"/>
              <a:t> ــ القلب </a:t>
            </a:r>
            <a:r>
              <a:rPr lang="ar-SA" sz="2000" dirty="0" err="1"/>
              <a:t>والقونصة</a:t>
            </a:r>
            <a:r>
              <a:rPr lang="ar-SA" sz="2000" dirty="0"/>
              <a:t> والكبد (الحلويات) [</a:t>
            </a:r>
            <a:r>
              <a:rPr lang="ar-SA" sz="2000" dirty="0" err="1"/>
              <a:t>Gibl</a:t>
            </a:r>
            <a:r>
              <a:rPr lang="en-US" sz="2000" dirty="0"/>
              <a:t/>
            </a:r>
            <a:br>
              <a:rPr lang="en-US" sz="2000" dirty="0"/>
            </a:br>
            <a:r>
              <a:rPr lang="en-US" sz="2000" dirty="0" smtClean="0"/>
              <a:t> </a:t>
            </a:r>
            <a:r>
              <a:rPr lang="ar-AE" sz="2000" dirty="0" smtClean="0">
                <a:solidFill>
                  <a:srgbClr val="FF0000"/>
                </a:solidFill>
              </a:rPr>
              <a:t>2- </a:t>
            </a:r>
            <a:r>
              <a:rPr lang="ar-SA" sz="2000" dirty="0" smtClean="0">
                <a:solidFill>
                  <a:srgbClr val="FF0000"/>
                </a:solidFill>
              </a:rPr>
              <a:t>الـتغـليــف</a:t>
            </a:r>
            <a:r>
              <a:rPr lang="en-US" sz="2000" dirty="0">
                <a:solidFill>
                  <a:srgbClr val="FF0000"/>
                </a:solidFill>
              </a:rPr>
              <a:t/>
            </a:r>
            <a:br>
              <a:rPr lang="en-US" sz="2000" dirty="0">
                <a:solidFill>
                  <a:srgbClr val="FF0000"/>
                </a:solidFill>
              </a:rPr>
            </a:br>
            <a:r>
              <a:rPr lang="ar-SA" sz="2000" dirty="0" smtClean="0"/>
              <a:t>تعبأ </a:t>
            </a:r>
            <a:r>
              <a:rPr lang="ar-SA" sz="2000" dirty="0"/>
              <a:t>الدواجن عادة </a:t>
            </a:r>
            <a:r>
              <a:rPr lang="ar-SA" sz="2000" dirty="0" err="1"/>
              <a:t>فى</a:t>
            </a:r>
            <a:r>
              <a:rPr lang="ar-SA" sz="2000" dirty="0"/>
              <a:t> أكياس من النايلون اما مبردة او مجمدة وذلك اذا كانت تستهلك بعد مدة طويلة وقد تغلف مقطعة.</a:t>
            </a:r>
            <a:r>
              <a:rPr lang="en-US" sz="2000" dirty="0"/>
              <a:t/>
            </a:r>
            <a:br>
              <a:rPr lang="en-US" sz="2000" dirty="0"/>
            </a:br>
            <a:r>
              <a:rPr lang="ar-AE" sz="2000" dirty="0" smtClean="0">
                <a:solidFill>
                  <a:srgbClr val="FF0000"/>
                </a:solidFill>
              </a:rPr>
              <a:t>3-</a:t>
            </a:r>
            <a:r>
              <a:rPr lang="ar-SA" sz="2000" dirty="0" smtClean="0">
                <a:solidFill>
                  <a:srgbClr val="FF0000"/>
                </a:solidFill>
              </a:rPr>
              <a:t>الشحن والنقل</a:t>
            </a:r>
            <a:r>
              <a:rPr lang="ar-AE" sz="2000" dirty="0" smtClean="0">
                <a:solidFill>
                  <a:srgbClr val="FF0000"/>
                </a:solidFill>
              </a:rPr>
              <a:t> </a:t>
            </a:r>
            <a:r>
              <a:rPr lang="en-US" sz="2000" dirty="0"/>
              <a:t/>
            </a:r>
            <a:br>
              <a:rPr lang="en-US" sz="2000" dirty="0"/>
            </a:br>
            <a:r>
              <a:rPr lang="ar-SA" sz="2000" dirty="0" smtClean="0"/>
              <a:t>يفضل </a:t>
            </a:r>
            <a:r>
              <a:rPr lang="ar-SA" sz="2000" dirty="0"/>
              <a:t>نقل لحوم الدواجن مبردة </a:t>
            </a:r>
            <a:r>
              <a:rPr lang="ar-SA" sz="2000" dirty="0" err="1"/>
              <a:t>فى</a:t>
            </a:r>
            <a:r>
              <a:rPr lang="ar-SA" sz="2000" dirty="0"/>
              <a:t> غرف تبريد ــ30مْ بواسطة مراكب شحن خاصة وتوضع داخل </a:t>
            </a:r>
            <a:r>
              <a:rPr lang="ar-SA" sz="2000" dirty="0" err="1"/>
              <a:t>هذة</a:t>
            </a:r>
            <a:r>
              <a:rPr lang="ar-SA" sz="2000" dirty="0"/>
              <a:t> الغرف </a:t>
            </a:r>
            <a:r>
              <a:rPr lang="ar-SA" sz="2000" dirty="0" err="1"/>
              <a:t>فى</a:t>
            </a:r>
            <a:r>
              <a:rPr lang="ar-SA" sz="2000" dirty="0"/>
              <a:t> صناديق خاصة لعملية التبريد.</a:t>
            </a:r>
            <a:r>
              <a:rPr lang="en-US" sz="2000" dirty="0"/>
              <a:t/>
            </a:r>
            <a:br>
              <a:rPr lang="en-US" sz="2000" dirty="0"/>
            </a:br>
            <a:r>
              <a:rPr lang="en-US" sz="2000" dirty="0"/>
              <a:t/>
            </a:r>
            <a:br>
              <a:rPr lang="en-US" sz="2000" dirty="0"/>
            </a:br>
            <a:r>
              <a:rPr lang="en-US" sz="2000" dirty="0"/>
              <a:t/>
            </a:r>
            <a:br>
              <a:rPr lang="en-US" sz="2000" dirty="0"/>
            </a:br>
            <a:endParaRPr lang="en-US" sz="2000" dirty="0"/>
          </a:p>
        </p:txBody>
      </p:sp>
    </p:spTree>
    <p:extLst>
      <p:ext uri="{BB962C8B-B14F-4D97-AF65-F5344CB8AC3E}">
        <p14:creationId xmlns:p14="http://schemas.microsoft.com/office/powerpoint/2010/main" val="332087395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0"/>
            <a:ext cx="8382000" cy="6858000"/>
          </a:xfrm>
        </p:spPr>
        <p:txBody>
          <a:bodyPr>
            <a:noAutofit/>
          </a:bodyPr>
          <a:lstStyle/>
          <a:p>
            <a:pPr algn="r" rtl="1"/>
            <a:r>
              <a:rPr lang="ar-SA" sz="3600" dirty="0">
                <a:solidFill>
                  <a:srgbClr val="FF0000"/>
                </a:solidFill>
              </a:rPr>
              <a:t>مهمة فاحص اللحوم </a:t>
            </a:r>
            <a:r>
              <a:rPr lang="en-US" sz="3600" dirty="0">
                <a:solidFill>
                  <a:srgbClr val="FF0000"/>
                </a:solidFill>
              </a:rPr>
              <a:t>:</a:t>
            </a:r>
            <a:br>
              <a:rPr lang="en-US" sz="3600" dirty="0">
                <a:solidFill>
                  <a:srgbClr val="FF0000"/>
                </a:solidFill>
              </a:rPr>
            </a:br>
            <a:r>
              <a:rPr lang="ar-SA" sz="3600" dirty="0"/>
              <a:t>تتمثل مهمة فاحص اللحوم </a:t>
            </a:r>
            <a:r>
              <a:rPr lang="ar-SA" sz="3600" dirty="0" err="1"/>
              <a:t>فى</a:t>
            </a:r>
            <a:r>
              <a:rPr lang="ar-SA" sz="3600" dirty="0"/>
              <a:t> إمداد المستهلك بلحوم صالحة ،لا تسبب له أضرارا صحية ، كما يعمل على الحد من تلوث الذبائح بشتى الطرق ،ولتحقيق ذلك يجب :-</a:t>
            </a:r>
            <a:r>
              <a:rPr lang="en-US" sz="3600" dirty="0"/>
              <a:t/>
            </a:r>
            <a:br>
              <a:rPr lang="en-US" sz="3600" dirty="0"/>
            </a:br>
            <a:r>
              <a:rPr lang="ar-SA" sz="3600" dirty="0">
                <a:solidFill>
                  <a:srgbClr val="FF0000"/>
                </a:solidFill>
              </a:rPr>
              <a:t>1-</a:t>
            </a:r>
            <a:r>
              <a:rPr lang="ar-SA" sz="3600" dirty="0"/>
              <a:t> فحص الطائر قبل الذبح لاكتشاف الأمراض الوبائية خاصة </a:t>
            </a:r>
            <a:r>
              <a:rPr lang="ar-SA" sz="3600" dirty="0" err="1"/>
              <a:t>التى</a:t>
            </a:r>
            <a:r>
              <a:rPr lang="ar-SA" sz="3600" dirty="0"/>
              <a:t> تظهر أعراضها على الطائر الحى </a:t>
            </a:r>
            <a:r>
              <a:rPr lang="ar-SA" sz="3600" dirty="0" err="1"/>
              <a:t>والتى</a:t>
            </a:r>
            <a:r>
              <a:rPr lang="ar-SA" sz="3600" dirty="0"/>
              <a:t> قد لا تسبب تغيرات </a:t>
            </a:r>
            <a:r>
              <a:rPr lang="ar-SA" sz="3600" dirty="0" err="1"/>
              <a:t>باثولوجية</a:t>
            </a:r>
            <a:r>
              <a:rPr lang="ar-SA" sz="3600" dirty="0"/>
              <a:t> ملحوظة بعد الذبح.</a:t>
            </a:r>
            <a:r>
              <a:rPr lang="en-US" sz="3600" dirty="0"/>
              <a:t/>
            </a:r>
            <a:br>
              <a:rPr lang="en-US" sz="3600" dirty="0"/>
            </a:br>
            <a:r>
              <a:rPr lang="ar-SA" sz="3600" dirty="0">
                <a:solidFill>
                  <a:srgbClr val="FF0000"/>
                </a:solidFill>
              </a:rPr>
              <a:t>2- </a:t>
            </a:r>
            <a:r>
              <a:rPr lang="ar-SA" sz="3600" dirty="0"/>
              <a:t> إراحة الطائر قبل الذبح مدة تتراوح بين 12 ساعة حتى تتكون الحموضة بعضلاته بصورة متكاملة ،كما يؤدى إلى كفاءة الإدماء.</a:t>
            </a:r>
            <a:r>
              <a:rPr lang="en-US" sz="3600" dirty="0"/>
              <a:t/>
            </a:r>
            <a:br>
              <a:rPr lang="en-US" sz="3600" dirty="0"/>
            </a:br>
            <a:r>
              <a:rPr lang="ar-SA" sz="3600" dirty="0">
                <a:solidFill>
                  <a:srgbClr val="FF0000"/>
                </a:solidFill>
              </a:rPr>
              <a:t>3-</a:t>
            </a:r>
            <a:r>
              <a:rPr lang="ar-SA" sz="3600" dirty="0"/>
              <a:t> سقى الطائر مما يؤدى إلى جودة اللحوم.</a:t>
            </a:r>
            <a:r>
              <a:rPr lang="en-US" sz="3600" dirty="0"/>
              <a:t/>
            </a:r>
            <a:br>
              <a:rPr lang="en-US" sz="3600" dirty="0"/>
            </a:br>
            <a:endParaRPr lang="en-US" sz="3600" dirty="0"/>
          </a:p>
        </p:txBody>
      </p:sp>
    </p:spTree>
    <p:extLst>
      <p:ext uri="{BB962C8B-B14F-4D97-AF65-F5344CB8AC3E}">
        <p14:creationId xmlns:p14="http://schemas.microsoft.com/office/powerpoint/2010/main" val="376607455"/>
      </p:ext>
    </p:extLst>
  </p:cSld>
  <p:clrMapOvr>
    <a:masterClrMapping/>
  </p:clrMapOvr>
  <p:transition spd="slow">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6629400"/>
          </a:xfrm>
        </p:spPr>
        <p:txBody>
          <a:bodyPr>
            <a:noAutofit/>
          </a:bodyPr>
          <a:lstStyle/>
          <a:p>
            <a:pPr algn="r"/>
            <a:r>
              <a:rPr lang="ar-SA" sz="3200" dirty="0">
                <a:solidFill>
                  <a:srgbClr val="FF0000"/>
                </a:solidFill>
              </a:rPr>
              <a:t>4-</a:t>
            </a:r>
            <a:r>
              <a:rPr lang="ar-SA" sz="3200" dirty="0"/>
              <a:t> تصويم الطائر مدة 6 ـ 12 ساعة قبل الذبح </a:t>
            </a:r>
            <a:r>
              <a:rPr lang="ar-SA" sz="3200" dirty="0" err="1"/>
              <a:t>لانه</a:t>
            </a:r>
            <a:r>
              <a:rPr lang="ar-SA" sz="3200" dirty="0"/>
              <a:t> يحد ويقلل من هجرة الميكروبات من الأمعاء واكتساب اللحوم لونا فاتحا مرغوب فيه.</a:t>
            </a:r>
            <a:r>
              <a:rPr lang="en-US" sz="3200" dirty="0"/>
              <a:t/>
            </a:r>
            <a:br>
              <a:rPr lang="en-US" sz="3200" dirty="0"/>
            </a:br>
            <a:r>
              <a:rPr lang="ar-SA" sz="3200" dirty="0"/>
              <a:t>الشروط </a:t>
            </a:r>
            <a:r>
              <a:rPr lang="ar-SA" sz="3200" dirty="0" err="1"/>
              <a:t>التى</a:t>
            </a:r>
            <a:r>
              <a:rPr lang="ar-SA" sz="3200" dirty="0"/>
              <a:t> يجب توافرها </a:t>
            </a:r>
            <a:r>
              <a:rPr lang="ar-SA" sz="3200" dirty="0" err="1"/>
              <a:t>فى</a:t>
            </a:r>
            <a:r>
              <a:rPr lang="ar-SA" sz="3200" dirty="0"/>
              <a:t> شراء لحوم الدواجن</a:t>
            </a:r>
            <a:r>
              <a:rPr lang="ar-AE" sz="3200" dirty="0"/>
              <a:t> :-</a:t>
            </a:r>
            <a:r>
              <a:rPr lang="en-US" sz="3200" dirty="0"/>
              <a:t/>
            </a:r>
            <a:br>
              <a:rPr lang="en-US" sz="3200" dirty="0"/>
            </a:br>
            <a:r>
              <a:rPr lang="ar-SA" sz="3200" dirty="0">
                <a:solidFill>
                  <a:srgbClr val="FF0000"/>
                </a:solidFill>
              </a:rPr>
              <a:t>أ-</a:t>
            </a:r>
            <a:r>
              <a:rPr lang="ar-SA" sz="3200" dirty="0"/>
              <a:t> تكون خالية من الرائحة الكريهة وطازجة.</a:t>
            </a:r>
            <a:r>
              <a:rPr lang="en-US" sz="3200" dirty="0"/>
              <a:t/>
            </a:r>
            <a:br>
              <a:rPr lang="en-US" sz="3200" dirty="0"/>
            </a:br>
            <a:r>
              <a:rPr lang="ar-SA" sz="3200" dirty="0">
                <a:solidFill>
                  <a:srgbClr val="FF0000"/>
                </a:solidFill>
              </a:rPr>
              <a:t>ب - </a:t>
            </a:r>
            <a:r>
              <a:rPr lang="ar-SA" sz="3200" dirty="0"/>
              <a:t>اذا كان الشراء لدجاج </a:t>
            </a:r>
            <a:r>
              <a:rPr lang="ar-SA" sz="3200" dirty="0" err="1"/>
              <a:t>حى</a:t>
            </a:r>
            <a:r>
              <a:rPr lang="ar-SA" sz="3200" dirty="0"/>
              <a:t> يجب التأكد من سلامة الدجاجة وخلوها من الامراض.</a:t>
            </a:r>
            <a:r>
              <a:rPr lang="en-US" sz="3200" dirty="0"/>
              <a:t/>
            </a:r>
            <a:br>
              <a:rPr lang="en-US" sz="3200" dirty="0"/>
            </a:br>
            <a:r>
              <a:rPr lang="ar-SA" sz="3200" dirty="0">
                <a:solidFill>
                  <a:srgbClr val="FF0000"/>
                </a:solidFill>
              </a:rPr>
              <a:t>ج - </a:t>
            </a:r>
            <a:r>
              <a:rPr lang="ar-SA" sz="3200" dirty="0"/>
              <a:t>يفضل الشراء من مكان موثوق منة.</a:t>
            </a:r>
            <a:r>
              <a:rPr lang="en-US" sz="3200" dirty="0"/>
              <a:t/>
            </a:r>
            <a:br>
              <a:rPr lang="en-US" sz="3200" dirty="0"/>
            </a:br>
            <a:r>
              <a:rPr lang="ar-SA" sz="3200" dirty="0">
                <a:solidFill>
                  <a:srgbClr val="FF0000"/>
                </a:solidFill>
              </a:rPr>
              <a:t>د - </a:t>
            </a:r>
            <a:r>
              <a:rPr lang="ar-SA" sz="3200" dirty="0"/>
              <a:t>الا يكون لون اللحم احمر واذا ضغط عليها </a:t>
            </a:r>
            <a:r>
              <a:rPr lang="ar-SA" sz="3200" dirty="0" err="1"/>
              <a:t>بالاصبع</a:t>
            </a:r>
            <a:r>
              <a:rPr lang="ar-SA" sz="3200" dirty="0"/>
              <a:t> فلا تترك أثرا.</a:t>
            </a:r>
            <a:r>
              <a:rPr lang="en-US" sz="3200" dirty="0"/>
              <a:t/>
            </a:r>
            <a:br>
              <a:rPr lang="en-US" sz="3200" dirty="0"/>
            </a:br>
            <a:r>
              <a:rPr lang="ar-SA" sz="3200" dirty="0"/>
              <a:t>تداول واستهلاك اللحوم</a:t>
            </a:r>
            <a:r>
              <a:rPr lang="en-US" sz="3200" dirty="0"/>
              <a:t/>
            </a:r>
            <a:br>
              <a:rPr lang="en-US" sz="3200" dirty="0"/>
            </a:br>
            <a:r>
              <a:rPr lang="ar-SA" sz="3200" dirty="0"/>
              <a:t>ففي الدول المتقدمة يتم شراء اللحوم من المحـلات الكبيرة بالوزن وبكميات صغيرة تكفي للاستهلاك لفترة قصيرة.</a:t>
            </a:r>
            <a:r>
              <a:rPr lang="en-US" sz="3200" dirty="0"/>
              <a:t/>
            </a:r>
            <a:br>
              <a:rPr lang="en-US" sz="3200" dirty="0"/>
            </a:br>
            <a:endParaRPr lang="en-US" sz="3200" dirty="0"/>
          </a:p>
        </p:txBody>
      </p:sp>
    </p:spTree>
    <p:extLst>
      <p:ext uri="{BB962C8B-B14F-4D97-AF65-F5344CB8AC3E}">
        <p14:creationId xmlns:p14="http://schemas.microsoft.com/office/powerpoint/2010/main" val="32830998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49962"/>
          </a:xfrm>
        </p:spPr>
        <p:txBody>
          <a:bodyPr>
            <a:normAutofit/>
          </a:bodyPr>
          <a:lstStyle/>
          <a:p>
            <a:pPr algn="just"/>
            <a:r>
              <a:rPr lang="ar-SA" dirty="0"/>
              <a:t>لقد عالجت المجازر الحديثة كثيراً من أوجه القصور </a:t>
            </a:r>
            <a:r>
              <a:rPr lang="ar-SA" dirty="0" err="1"/>
              <a:t>التى</a:t>
            </a:r>
            <a:r>
              <a:rPr lang="ar-SA" dirty="0"/>
              <a:t> كانت غالباً ما تواجهه المجازر القديمة كتلوث الذبائح وقلة أعدادها وعدم كفاءة وسائل التبريد والتجميد بالإضافة الى عدم الاستخدام الأمثل والاستفادة الكاملة من المخلفات ، لذلك روعي عند إنشاء المجازر الحديثة معالجة مختلف أوجه القصور كافة إلى حد </a:t>
            </a:r>
            <a:r>
              <a:rPr lang="ar-SA" dirty="0" smtClean="0"/>
              <a:t>بعيد</a:t>
            </a:r>
            <a:r>
              <a:rPr lang="ar-AE" dirty="0" smtClean="0"/>
              <a:t> .              </a:t>
            </a:r>
            <a:r>
              <a:rPr lang="en-US" dirty="0"/>
              <a:t/>
            </a:r>
            <a:br>
              <a:rPr lang="en-US" dirty="0"/>
            </a:br>
            <a:endParaRPr lang="en-US" dirty="0"/>
          </a:p>
        </p:txBody>
      </p:sp>
    </p:spTree>
    <p:extLst>
      <p:ext uri="{BB962C8B-B14F-4D97-AF65-F5344CB8AC3E}">
        <p14:creationId xmlns:p14="http://schemas.microsoft.com/office/powerpoint/2010/main" val="19599457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76200"/>
            <a:ext cx="8458200" cy="6705600"/>
          </a:xfrm>
        </p:spPr>
        <p:txBody>
          <a:bodyPr>
            <a:noAutofit/>
          </a:bodyPr>
          <a:lstStyle/>
          <a:p>
            <a:pPr algn="r" rtl="1"/>
            <a:r>
              <a:rPr lang="ar-SA" sz="3200" dirty="0">
                <a:solidFill>
                  <a:srgbClr val="FF0000"/>
                </a:solidFill>
              </a:rPr>
              <a:t>حالة اللحوم بعد عملية ذبح الطائر</a:t>
            </a:r>
            <a:r>
              <a:rPr lang="en-US" sz="3200" dirty="0">
                <a:solidFill>
                  <a:srgbClr val="FF0000"/>
                </a:solidFill>
              </a:rPr>
              <a:t>:</a:t>
            </a:r>
            <a:r>
              <a:rPr lang="en-US" sz="3200" dirty="0"/>
              <a:t/>
            </a:r>
            <a:br>
              <a:rPr lang="en-US" sz="3200" dirty="0"/>
            </a:br>
            <a:r>
              <a:rPr lang="ar-SA" sz="3200" dirty="0">
                <a:solidFill>
                  <a:srgbClr val="FF0000"/>
                </a:solidFill>
              </a:rPr>
              <a:t>1-  الحالة الأولى </a:t>
            </a:r>
            <a:r>
              <a:rPr lang="ar-SA" sz="3200" dirty="0"/>
              <a:t>أفضل حالة هي أن يتم وضع الذبيحة في المبرد لمدة 24ساعة وبعد ذلك يتم تقطيع الذبيحة ومن ثم تستهلك أو تخزن بالتجميد وفي هذه الحالة سوف يحصل على لحوم طرية وذات </a:t>
            </a:r>
            <a:r>
              <a:rPr lang="ar-SA" sz="3200" dirty="0" err="1"/>
              <a:t>عصيرية</a:t>
            </a:r>
            <a:r>
              <a:rPr lang="ar-SA" sz="3200" dirty="0"/>
              <a:t> جيدة.</a:t>
            </a:r>
            <a:r>
              <a:rPr lang="en-US" sz="3200" dirty="0"/>
              <a:t/>
            </a:r>
            <a:br>
              <a:rPr lang="en-US" sz="3200" dirty="0"/>
            </a:br>
            <a:r>
              <a:rPr lang="ar-SA" sz="3200" dirty="0">
                <a:solidFill>
                  <a:srgbClr val="FF0000"/>
                </a:solidFill>
              </a:rPr>
              <a:t>2- الحالة الثانية </a:t>
            </a:r>
            <a:r>
              <a:rPr lang="ar-SA" sz="3200" dirty="0"/>
              <a:t>أن يتم تقطيع اللحوم بعد الذبح ومن ثم تغليقها وتخزينها في الثلاجة على درجة حرارة الثلاجة العادية 1- 2م˚ لمدة 24- 48 ساعة ولأكثر بشرط أن يتعرض جميع اللحوم للتبريد أي أن لا يتراكم أكياس اللحوم فوق بعضها ومن ثم يكون الجزء السفلي لم يصل اليه البرودة وقد يفسد بعد 24-48 ساعة يتم نقلها إلى التجميد او تستهلك. هذه الحالة متوفرة في معظم بيوت المستهلكين ويمكن أن تعمل بسهولة وتعطي للحوم أقل طراوة من المرحلة الأولى ولكنها جيدة.</a:t>
            </a:r>
            <a:r>
              <a:rPr lang="en-US" sz="3200" dirty="0"/>
              <a:t/>
            </a:r>
            <a:br>
              <a:rPr lang="en-US" sz="3200" dirty="0"/>
            </a:br>
            <a:endParaRPr lang="en-US" sz="3200" dirty="0"/>
          </a:p>
        </p:txBody>
      </p:sp>
    </p:spTree>
    <p:extLst>
      <p:ext uri="{BB962C8B-B14F-4D97-AF65-F5344CB8AC3E}">
        <p14:creationId xmlns:p14="http://schemas.microsoft.com/office/powerpoint/2010/main" val="9592266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30962"/>
          </a:xfrm>
        </p:spPr>
        <p:txBody>
          <a:bodyPr>
            <a:noAutofit/>
          </a:bodyPr>
          <a:lstStyle/>
          <a:p>
            <a:r>
              <a:rPr lang="ar-SA" sz="3600" dirty="0">
                <a:solidFill>
                  <a:srgbClr val="FF0000"/>
                </a:solidFill>
              </a:rPr>
              <a:t>3- الحالة الثالثة </a:t>
            </a:r>
            <a:r>
              <a:rPr lang="ar-SA" sz="3600" dirty="0"/>
              <a:t>هي التي يعمل بها معظم المستهلكين إلى الآن وهي انه بعد الذبح يتم تقطيع الذبيحة وتجميدها مباشرة وخلال فترة زمنية قصيرة 2- 3 ساعات بعد الذبح وبذلك سوف تحصل على لحوم ذات عصيرة وجودة وطراوة أقل تعتبر اسوأ الحالات ولذلك يجب أن لا تعمل هذه الحالة لان في مقدور اي مستهلك يملك ثلاجة أن يعمل الحالة الثانية ويحصل على لحوم طرية.</a:t>
            </a:r>
            <a:r>
              <a:rPr lang="en-US" sz="3600" dirty="0"/>
              <a:t/>
            </a:r>
            <a:br>
              <a:rPr lang="en-US" sz="3600" dirty="0"/>
            </a:br>
            <a:endParaRPr lang="en-US" sz="3600" dirty="0"/>
          </a:p>
        </p:txBody>
      </p:sp>
    </p:spTree>
    <p:extLst>
      <p:ext uri="{BB962C8B-B14F-4D97-AF65-F5344CB8AC3E}">
        <p14:creationId xmlns:p14="http://schemas.microsoft.com/office/powerpoint/2010/main" val="317634672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54762"/>
          </a:xfrm>
        </p:spPr>
        <p:txBody>
          <a:bodyPr>
            <a:noAutofit/>
          </a:bodyPr>
          <a:lstStyle/>
          <a:p>
            <a:pPr algn="r" rtl="1"/>
            <a:r>
              <a:rPr lang="ar-SA" sz="3600" dirty="0">
                <a:solidFill>
                  <a:srgbClr val="FF0000"/>
                </a:solidFill>
              </a:rPr>
              <a:t>أثر المعاملة قبل الذبح وأثناء الذبح على مواصفات وجودة </a:t>
            </a:r>
            <a:r>
              <a:rPr lang="ar-SA" sz="3600" dirty="0" smtClean="0">
                <a:solidFill>
                  <a:srgbClr val="FF0000"/>
                </a:solidFill>
              </a:rPr>
              <a:t>اللحوم</a:t>
            </a:r>
            <a:r>
              <a:rPr lang="ar-AE" sz="3600" dirty="0" smtClean="0">
                <a:solidFill>
                  <a:srgbClr val="FF0000"/>
                </a:solidFill>
              </a:rPr>
              <a:t> :-</a:t>
            </a:r>
            <a:r>
              <a:rPr lang="en-US" sz="3600" dirty="0">
                <a:solidFill>
                  <a:srgbClr val="FF0000"/>
                </a:solidFill>
              </a:rPr>
              <a:t/>
            </a:r>
            <a:br>
              <a:rPr lang="en-US" sz="3600" dirty="0">
                <a:solidFill>
                  <a:srgbClr val="FF0000"/>
                </a:solidFill>
              </a:rPr>
            </a:br>
            <a:r>
              <a:rPr lang="ar-SA" sz="3600" dirty="0">
                <a:solidFill>
                  <a:srgbClr val="FF0000"/>
                </a:solidFill>
              </a:rPr>
              <a:t>طريقة الذبح الصحيحة</a:t>
            </a:r>
            <a:r>
              <a:rPr lang="en-US" sz="3600" dirty="0">
                <a:solidFill>
                  <a:srgbClr val="FF0000"/>
                </a:solidFill>
              </a:rPr>
              <a:t/>
            </a:r>
            <a:br>
              <a:rPr lang="en-US" sz="3600" dirty="0">
                <a:solidFill>
                  <a:srgbClr val="FF0000"/>
                </a:solidFill>
              </a:rPr>
            </a:br>
            <a:r>
              <a:rPr lang="ar-SA" sz="3600" dirty="0"/>
              <a:t>توصى الدراسات المختلفة عن صحة وجودة اللحوم بضرورة تخليص الذبيحة من اكبر كمية ممكنة من الدم وذلك للحصول على لحوم صحية ذات درجة عالية من الجودة والطعم المقبول هذا ومن الطبيعي أن يعتبر الدم أولى مراحل تنقية الجسم من السميات الداخلية واحتباسه باللحم يزيد من تركيز المواد الضارة بها كما أن الدم يعتبر وسطاً ممتازاً لنمو الميكروبات.</a:t>
            </a:r>
            <a:r>
              <a:rPr lang="en-US" sz="3600" dirty="0"/>
              <a:t/>
            </a:r>
            <a:br>
              <a:rPr lang="en-US" sz="3600" dirty="0"/>
            </a:br>
            <a:endParaRPr lang="en-US" sz="3600" dirty="0"/>
          </a:p>
        </p:txBody>
      </p:sp>
    </p:spTree>
    <p:extLst>
      <p:ext uri="{BB962C8B-B14F-4D97-AF65-F5344CB8AC3E}">
        <p14:creationId xmlns:p14="http://schemas.microsoft.com/office/powerpoint/2010/main" val="146854360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6629400"/>
          </a:xfrm>
        </p:spPr>
        <p:txBody>
          <a:bodyPr>
            <a:noAutofit/>
          </a:bodyPr>
          <a:lstStyle/>
          <a:p>
            <a:pPr algn="r"/>
            <a:r>
              <a:rPr lang="ar-AE" sz="3400" dirty="0" smtClean="0"/>
              <a:t/>
            </a:r>
            <a:br>
              <a:rPr lang="ar-AE" sz="3400" dirty="0" smtClean="0"/>
            </a:br>
            <a:r>
              <a:rPr lang="ar-SA" sz="3400" dirty="0" smtClean="0"/>
              <a:t>هنا </a:t>
            </a:r>
            <a:r>
              <a:rPr lang="ar-SA" sz="3400" dirty="0"/>
              <a:t>إشارة مختصرة لطرق الذبح الصحيحة (طريقة الذبح الإسلامية الشرعية) وعلاقتها بحماية الإنسان من انتقال الأمراض التي يحملها الغذاء فكان لزاماً اتباع الطريقة الإسلامية في الذبح والتي تتلخص في </a:t>
            </a:r>
            <a:r>
              <a:rPr lang="ar-SA" sz="3400" dirty="0" smtClean="0"/>
              <a:t>الاتي:</a:t>
            </a:r>
            <a:r>
              <a:rPr lang="en-US" sz="3400" dirty="0"/>
              <a:t/>
            </a:r>
            <a:br>
              <a:rPr lang="en-US" sz="3400" dirty="0"/>
            </a:br>
            <a:r>
              <a:rPr lang="ar-SA" sz="3400" dirty="0"/>
              <a:t>يتم الذبح باستخدام سكين حاد </a:t>
            </a:r>
            <a:r>
              <a:rPr lang="ar-SA" sz="3400" dirty="0" smtClean="0"/>
              <a:t>والطائر</a:t>
            </a:r>
            <a:r>
              <a:rPr lang="ar-AE" sz="3400" dirty="0" smtClean="0"/>
              <a:t> </a:t>
            </a:r>
            <a:r>
              <a:rPr lang="ar-SA" sz="3400" dirty="0" smtClean="0"/>
              <a:t>في </a:t>
            </a:r>
            <a:r>
              <a:rPr lang="ar-SA" sz="3400" dirty="0"/>
              <a:t>كامل وعيه وبدون استخدام أي مؤثرات خارجية تفقده الوعي سواء كانت ميكانيكية أم كهربائية أو غيرها قبل عملية الذبح حيث يقطع الوريد الوداجى وهو موجود عند مؤخرة الفك السفلى </a:t>
            </a:r>
            <a:r>
              <a:rPr lang="ar-SA" sz="3400" dirty="0" smtClean="0"/>
              <a:t>في </a:t>
            </a:r>
            <a:r>
              <a:rPr lang="ar-SA" sz="3400" dirty="0" err="1" smtClean="0"/>
              <a:t>أتجا</a:t>
            </a:r>
            <a:r>
              <a:rPr lang="ar-AE" sz="3400" dirty="0" smtClean="0"/>
              <a:t>ه</a:t>
            </a:r>
            <a:r>
              <a:rPr lang="ar-SA" sz="3400" dirty="0" smtClean="0"/>
              <a:t> </a:t>
            </a:r>
            <a:r>
              <a:rPr lang="ar-SA" sz="3400" dirty="0"/>
              <a:t>واحد دون الرجوع مرة أخرى ويتم وضع الطائر </a:t>
            </a:r>
            <a:r>
              <a:rPr lang="ar-SA" sz="3400" dirty="0" err="1"/>
              <a:t>فى</a:t>
            </a:r>
            <a:r>
              <a:rPr lang="ar-SA" sz="3400" dirty="0"/>
              <a:t> قمع بحيث تكون الرأس الى اسفل والارجل الى اعلى فيتم </a:t>
            </a:r>
            <a:r>
              <a:rPr lang="ar-SA" sz="3400" dirty="0" smtClean="0"/>
              <a:t>بهذه </a:t>
            </a:r>
            <a:r>
              <a:rPr lang="ar-SA" sz="3400" dirty="0"/>
              <a:t>الطريقة تصفية دم الطائر كلة.</a:t>
            </a:r>
            <a:r>
              <a:rPr lang="en-US" sz="3400" dirty="0"/>
              <a:t/>
            </a:r>
            <a:br>
              <a:rPr lang="en-US" sz="3400" dirty="0"/>
            </a:br>
            <a:r>
              <a:rPr lang="en-US" sz="3400" dirty="0"/>
              <a:t/>
            </a:r>
            <a:br>
              <a:rPr lang="en-US" sz="3400" dirty="0"/>
            </a:br>
            <a:endParaRPr lang="en-US" sz="3400" dirty="0"/>
          </a:p>
        </p:txBody>
      </p:sp>
    </p:spTree>
    <p:extLst>
      <p:ext uri="{BB962C8B-B14F-4D97-AF65-F5344CB8AC3E}">
        <p14:creationId xmlns:p14="http://schemas.microsoft.com/office/powerpoint/2010/main" val="3253171327"/>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09600"/>
            <a:ext cx="8229600" cy="6172200"/>
          </a:xfrm>
        </p:spPr>
        <p:txBody>
          <a:bodyPr>
            <a:noAutofit/>
          </a:bodyPr>
          <a:lstStyle/>
          <a:p>
            <a:pPr algn="r" rtl="1"/>
            <a:r>
              <a:rPr lang="ar-SA" sz="2800" dirty="0" smtClean="0"/>
              <a:t>بعض الملاحظات يجب ان تراعى قبل نقل الطيور </a:t>
            </a:r>
            <a:r>
              <a:rPr lang="ar-SA" sz="2800" dirty="0" err="1" smtClean="0"/>
              <a:t>لاجراء</a:t>
            </a:r>
            <a:r>
              <a:rPr lang="ar-SA" sz="2800" dirty="0" smtClean="0"/>
              <a:t> عملية الذبح</a:t>
            </a:r>
            <a:r>
              <a:rPr lang="en-US" sz="2800" dirty="0" smtClean="0"/>
              <a:t>:</a:t>
            </a:r>
            <a:br>
              <a:rPr lang="en-US" sz="2800" dirty="0" smtClean="0"/>
            </a:br>
            <a:r>
              <a:rPr lang="ar-AE" sz="2800" dirty="0" smtClean="0">
                <a:solidFill>
                  <a:srgbClr val="FF0000"/>
                </a:solidFill>
              </a:rPr>
              <a:t>1-</a:t>
            </a:r>
            <a:r>
              <a:rPr lang="en-US" sz="2800" dirty="0" smtClean="0"/>
              <a:t> </a:t>
            </a:r>
            <a:r>
              <a:rPr lang="ar-SA" sz="2800" dirty="0" smtClean="0"/>
              <a:t>يجب ابعاد المعالف قبل تحميل الدجاج بمقدار 12 ساعة </a:t>
            </a:r>
            <a:r>
              <a:rPr lang="ar-SA" sz="2800" dirty="0" err="1" smtClean="0"/>
              <a:t>فى</a:t>
            </a:r>
            <a:r>
              <a:rPr lang="ar-SA" sz="2800" dirty="0" smtClean="0"/>
              <a:t> المناطق الحارة والمناطق الباردة 8 ساعات حتى لا تكون الطيور ملوثة بعد الذبح</a:t>
            </a:r>
            <a:r>
              <a:rPr lang="en-US" sz="2800" dirty="0" smtClean="0"/>
              <a:t>.</a:t>
            </a:r>
            <a:br>
              <a:rPr lang="en-US" sz="2800" dirty="0" smtClean="0"/>
            </a:br>
            <a:r>
              <a:rPr lang="ar-AE" sz="2800" dirty="0" smtClean="0">
                <a:solidFill>
                  <a:srgbClr val="FF0000"/>
                </a:solidFill>
              </a:rPr>
              <a:t>2-</a:t>
            </a:r>
            <a:r>
              <a:rPr lang="en-US" sz="2800" dirty="0" smtClean="0"/>
              <a:t> </a:t>
            </a:r>
            <a:r>
              <a:rPr lang="ar-SA" sz="2800" dirty="0" smtClean="0"/>
              <a:t>ترفع </a:t>
            </a:r>
            <a:r>
              <a:rPr lang="ar-SA" sz="2800" dirty="0" err="1" smtClean="0"/>
              <a:t>المساقى</a:t>
            </a:r>
            <a:r>
              <a:rPr lang="ar-SA" sz="2800" dirty="0" smtClean="0"/>
              <a:t> الى خارج العنبر قبل عملية المسك بحيث يتحرك العامل بحرية اثناء مسك الطيور</a:t>
            </a:r>
            <a:r>
              <a:rPr lang="en-US" sz="2800" dirty="0" smtClean="0"/>
              <a:t>.</a:t>
            </a:r>
            <a:br>
              <a:rPr lang="en-US" sz="2800" dirty="0" smtClean="0"/>
            </a:br>
            <a:r>
              <a:rPr lang="ar-AE" sz="2800" dirty="0" smtClean="0">
                <a:solidFill>
                  <a:srgbClr val="FF0000"/>
                </a:solidFill>
              </a:rPr>
              <a:t>3-</a:t>
            </a:r>
            <a:r>
              <a:rPr lang="en-US" sz="2800" dirty="0" smtClean="0">
                <a:solidFill>
                  <a:srgbClr val="FF0000"/>
                </a:solidFill>
              </a:rPr>
              <a:t> </a:t>
            </a:r>
            <a:r>
              <a:rPr lang="ar-SA" sz="2800" dirty="0" smtClean="0"/>
              <a:t>يتم اطفاء الاضاءة بالعنبر ويأخذ العامل بطارية كهربية صغيرة لرؤية الطيور اثناء عملية المسك</a:t>
            </a:r>
            <a:r>
              <a:rPr lang="en-US" sz="2800" dirty="0" smtClean="0"/>
              <a:t>.</a:t>
            </a:r>
            <a:br>
              <a:rPr lang="en-US" sz="2800" dirty="0" smtClean="0"/>
            </a:br>
            <a:r>
              <a:rPr lang="ar-AE" sz="2800" dirty="0" smtClean="0">
                <a:solidFill>
                  <a:srgbClr val="FF0000"/>
                </a:solidFill>
              </a:rPr>
              <a:t>4- </a:t>
            </a:r>
            <a:r>
              <a:rPr lang="ar-SA" sz="2800" dirty="0" smtClean="0"/>
              <a:t>يجب تجنب الضوضاء حتى لا تفزع الطيور وتتكدس الطيور </a:t>
            </a:r>
            <a:r>
              <a:rPr lang="ar-SA" sz="2800" dirty="0" err="1" smtClean="0"/>
              <a:t>فى</a:t>
            </a:r>
            <a:r>
              <a:rPr lang="ar-SA" sz="2800" dirty="0" smtClean="0"/>
              <a:t> الاجناب وتمسك من رجل واحدة فقط ويمسك العامل من 3-5 طيور </a:t>
            </a:r>
            <a:r>
              <a:rPr lang="ar-SA" sz="2800" dirty="0" err="1" smtClean="0"/>
              <a:t>فى</a:t>
            </a:r>
            <a:r>
              <a:rPr lang="ar-SA" sz="2800" dirty="0" smtClean="0"/>
              <a:t> اليد الواحدة ويجب ان تكون التهوية جيدة بالعنبر اثناء التحميل</a:t>
            </a:r>
            <a:r>
              <a:rPr lang="en-US" sz="2800" dirty="0" smtClean="0"/>
              <a:t>.</a:t>
            </a:r>
            <a:br>
              <a:rPr lang="en-US" sz="2800" dirty="0" smtClean="0"/>
            </a:br>
            <a:r>
              <a:rPr lang="ar-AE" sz="2800" dirty="0" smtClean="0">
                <a:solidFill>
                  <a:srgbClr val="FF0000"/>
                </a:solidFill>
              </a:rPr>
              <a:t>5-</a:t>
            </a:r>
            <a:r>
              <a:rPr lang="en-US" sz="2800" dirty="0" smtClean="0"/>
              <a:t> </a:t>
            </a:r>
            <a:r>
              <a:rPr lang="ar-SA" sz="2800" dirty="0" smtClean="0"/>
              <a:t>لتجنب الكدمات وزيادة نسبة الطيور </a:t>
            </a:r>
            <a:r>
              <a:rPr lang="ar-SA" sz="2800" dirty="0" err="1" smtClean="0"/>
              <a:t>التى</a:t>
            </a:r>
            <a:r>
              <a:rPr lang="ar-SA" sz="2800" dirty="0" smtClean="0"/>
              <a:t> بها عيوب يجب وضع الطيور برفق داخل صندوق التحميل وتجنب وضع الطيور فوق البعض وتجنب اصطدام الطائر بحافة الصندوق</a:t>
            </a:r>
            <a:r>
              <a:rPr lang="en-US" sz="2800" dirty="0" smtClean="0"/>
              <a:t>.</a:t>
            </a:r>
            <a:br>
              <a:rPr lang="en-US" sz="2800" dirty="0" smtClean="0"/>
            </a:br>
            <a:r>
              <a:rPr lang="ar-AE" sz="2800" dirty="0" smtClean="0">
                <a:solidFill>
                  <a:srgbClr val="FF0000"/>
                </a:solidFill>
              </a:rPr>
              <a:t>6-</a:t>
            </a:r>
            <a:r>
              <a:rPr lang="en-US" sz="2800" dirty="0" smtClean="0">
                <a:solidFill>
                  <a:srgbClr val="FF0000"/>
                </a:solidFill>
              </a:rPr>
              <a:t> </a:t>
            </a:r>
            <a:r>
              <a:rPr lang="ar-SA" sz="2800" dirty="0" smtClean="0"/>
              <a:t>يتم وضع الطيور بأعداد مناسبة داخل كل صندوق ويتوقف ذلك على وزن الطائر وحجمة ودرجة حرارة الطقس اثناء النقل والمدة الزمنية للنقل (المسافة من المزرعة الى المجزر) وحجم الصندوق</a:t>
            </a:r>
            <a:r>
              <a:rPr lang="en-US" sz="2800" dirty="0" smtClean="0"/>
              <a:t>.</a:t>
            </a:r>
            <a:br>
              <a:rPr lang="en-US" sz="2800" dirty="0" smtClean="0"/>
            </a:br>
            <a:endParaRPr lang="en-US" sz="2800" dirty="0"/>
          </a:p>
        </p:txBody>
      </p:sp>
    </p:spTree>
    <p:extLst>
      <p:ext uri="{BB962C8B-B14F-4D97-AF65-F5344CB8AC3E}">
        <p14:creationId xmlns:p14="http://schemas.microsoft.com/office/powerpoint/2010/main" val="263389495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78562"/>
          </a:xfrm>
        </p:spPr>
        <p:txBody>
          <a:bodyPr>
            <a:noAutofit/>
          </a:bodyPr>
          <a:lstStyle/>
          <a:p>
            <a:pPr algn="r" rtl="1"/>
            <a:r>
              <a:rPr lang="ar-SA" sz="2800" dirty="0"/>
              <a:t>بعض الملاحظات يجب ان تراعى عند نقل الطيور </a:t>
            </a:r>
            <a:r>
              <a:rPr lang="ar-SA" sz="2800" dirty="0" err="1"/>
              <a:t>لاجراء</a:t>
            </a:r>
            <a:r>
              <a:rPr lang="ar-SA" sz="2800" dirty="0"/>
              <a:t> عملية الذبح</a:t>
            </a:r>
            <a:r>
              <a:rPr lang="en-US" sz="2800" dirty="0" smtClean="0"/>
              <a:t>:</a:t>
            </a:r>
            <a:r>
              <a:rPr lang="ar-AE" sz="2800" dirty="0" smtClean="0"/>
              <a:t/>
            </a:r>
            <a:br>
              <a:rPr lang="ar-AE" sz="2800" dirty="0" smtClean="0"/>
            </a:br>
            <a:r>
              <a:rPr lang="en-US" sz="2800" dirty="0"/>
              <a:t/>
            </a:r>
            <a:br>
              <a:rPr lang="en-US" sz="2800" dirty="0"/>
            </a:br>
            <a:r>
              <a:rPr lang="ar-AE" sz="2800" dirty="0" smtClean="0">
                <a:solidFill>
                  <a:srgbClr val="FF0000"/>
                </a:solidFill>
              </a:rPr>
              <a:t>1-</a:t>
            </a:r>
            <a:r>
              <a:rPr lang="en-US" sz="2800" dirty="0" smtClean="0"/>
              <a:t> </a:t>
            </a:r>
            <a:r>
              <a:rPr lang="ar-SA" sz="2800" dirty="0"/>
              <a:t>يفضل نقل الطيور اثناء الليل حتى يتمكن من تشغيل المجزر </a:t>
            </a:r>
            <a:r>
              <a:rPr lang="ar-SA" sz="2800" dirty="0" err="1"/>
              <a:t>فى</a:t>
            </a:r>
            <a:r>
              <a:rPr lang="ar-SA" sz="2800" dirty="0"/>
              <a:t> الصباح وتنقل </a:t>
            </a:r>
            <a:r>
              <a:rPr lang="ar-SA" sz="2800" dirty="0" err="1"/>
              <a:t>فى</a:t>
            </a:r>
            <a:r>
              <a:rPr lang="ar-SA" sz="2800" dirty="0"/>
              <a:t> سيارات خاصة واثناء الجو البارد يستعمل غطاء لتغطية الجوانب</a:t>
            </a:r>
            <a:r>
              <a:rPr lang="en-US" sz="2800" dirty="0"/>
              <a:t>.</a:t>
            </a:r>
            <a:br>
              <a:rPr lang="en-US" sz="2800" dirty="0"/>
            </a:br>
            <a:r>
              <a:rPr lang="ar-AE" sz="2800" dirty="0" smtClean="0">
                <a:solidFill>
                  <a:srgbClr val="FF0000"/>
                </a:solidFill>
              </a:rPr>
              <a:t>2-</a:t>
            </a:r>
            <a:r>
              <a:rPr lang="en-US" sz="2800" dirty="0" smtClean="0"/>
              <a:t> </a:t>
            </a:r>
            <a:r>
              <a:rPr lang="ar-SA" sz="2800" dirty="0"/>
              <a:t>يجب مراعاة توفير تهوية جيدة للطيور اثناء النقل كما يجب مراعاة وجود حيز بين اعلى الصندوق وغطاء سقف السيارة </a:t>
            </a:r>
            <a:r>
              <a:rPr lang="ar-SA" sz="2800" dirty="0" err="1"/>
              <a:t>بحوالى</a:t>
            </a:r>
            <a:r>
              <a:rPr lang="ar-SA" sz="2800" dirty="0"/>
              <a:t> 50 سم لضمان تهوية كافية ويجب ان يتخلل الهواء صناديق الطيور</a:t>
            </a:r>
            <a:r>
              <a:rPr lang="en-US" sz="2800" dirty="0"/>
              <a:t>.</a:t>
            </a:r>
            <a:br>
              <a:rPr lang="en-US" sz="2800" dirty="0"/>
            </a:br>
            <a:r>
              <a:rPr lang="ar-AE" sz="2800" dirty="0" smtClean="0">
                <a:solidFill>
                  <a:srgbClr val="FF0000"/>
                </a:solidFill>
              </a:rPr>
              <a:t>3-</a:t>
            </a:r>
            <a:r>
              <a:rPr lang="en-US" sz="2800" dirty="0" smtClean="0">
                <a:solidFill>
                  <a:srgbClr val="FF0000"/>
                </a:solidFill>
              </a:rPr>
              <a:t> </a:t>
            </a:r>
            <a:r>
              <a:rPr lang="ar-SA" sz="2800" dirty="0"/>
              <a:t>يجب تجنب توقف سيارة النقل </a:t>
            </a:r>
            <a:r>
              <a:rPr lang="ar-SA" sz="2800" dirty="0" err="1"/>
              <a:t>فى</a:t>
            </a:r>
            <a:r>
              <a:rPr lang="ar-SA" sz="2800" dirty="0"/>
              <a:t> الطريق للمجزر لعدم حدوث ارتفاع لنسبة </a:t>
            </a:r>
            <a:r>
              <a:rPr lang="ar-SA" sz="2800" dirty="0" err="1"/>
              <a:t>النفوق</a:t>
            </a:r>
            <a:r>
              <a:rPr lang="ar-SA" sz="2800" dirty="0"/>
              <a:t> </a:t>
            </a:r>
            <a:r>
              <a:rPr lang="ar-SA" sz="2800" dirty="0" err="1"/>
              <a:t>فى</a:t>
            </a:r>
            <a:r>
              <a:rPr lang="ar-SA" sz="2800" dirty="0"/>
              <a:t> الدجاج</a:t>
            </a:r>
            <a:r>
              <a:rPr lang="en-US" sz="2800" dirty="0"/>
              <a:t>.</a:t>
            </a:r>
            <a:br>
              <a:rPr lang="en-US" sz="2800" dirty="0"/>
            </a:br>
            <a:r>
              <a:rPr lang="ar-AE" sz="2800" dirty="0" smtClean="0">
                <a:solidFill>
                  <a:srgbClr val="FF0000"/>
                </a:solidFill>
              </a:rPr>
              <a:t>4-</a:t>
            </a:r>
            <a:r>
              <a:rPr lang="en-US" sz="2800" dirty="0" smtClean="0"/>
              <a:t> </a:t>
            </a:r>
            <a:r>
              <a:rPr lang="ar-SA" sz="2800" dirty="0"/>
              <a:t>اثناء الجو الحار يجب استخدام مراوح لتقليل درجات الحرارة العالية</a:t>
            </a:r>
            <a:r>
              <a:rPr lang="en-US" sz="2800" dirty="0"/>
              <a:t>.</a:t>
            </a:r>
            <a:br>
              <a:rPr lang="en-US" sz="2800" dirty="0"/>
            </a:br>
            <a:r>
              <a:rPr lang="ar-AE" sz="2800" dirty="0" smtClean="0">
                <a:solidFill>
                  <a:srgbClr val="FF0000"/>
                </a:solidFill>
              </a:rPr>
              <a:t>5-</a:t>
            </a:r>
            <a:r>
              <a:rPr lang="en-US" sz="2800" dirty="0" smtClean="0"/>
              <a:t> </a:t>
            </a:r>
            <a:r>
              <a:rPr lang="ar-SA" sz="2800" dirty="0"/>
              <a:t>اذا كانت المسافة بين المزرعة والمجزر طويلة درجة الحرارة عالية يفقد الطائر حوالى 1- 3 % من وزن الجسم وهى نسبة عادية</a:t>
            </a:r>
            <a:r>
              <a:rPr lang="en-US" sz="2800" dirty="0"/>
              <a:t>.</a:t>
            </a:r>
            <a:br>
              <a:rPr lang="en-US" sz="2800" dirty="0"/>
            </a:br>
            <a:r>
              <a:rPr lang="en-US" sz="2800" dirty="0"/>
              <a:t/>
            </a:r>
            <a:br>
              <a:rPr lang="en-US" sz="2800" dirty="0"/>
            </a:br>
            <a:endParaRPr lang="en-US" sz="2800" dirty="0"/>
          </a:p>
        </p:txBody>
      </p:sp>
    </p:spTree>
    <p:extLst>
      <p:ext uri="{BB962C8B-B14F-4D97-AF65-F5344CB8AC3E}">
        <p14:creationId xmlns:p14="http://schemas.microsoft.com/office/powerpoint/2010/main" val="406217596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30962"/>
          </a:xfrm>
        </p:spPr>
        <p:txBody>
          <a:bodyPr>
            <a:noAutofit/>
          </a:bodyPr>
          <a:lstStyle/>
          <a:p>
            <a:pPr algn="r" rtl="1"/>
            <a:r>
              <a:rPr lang="ar-AE" sz="3200" dirty="0" smtClean="0"/>
              <a:t/>
            </a:r>
            <a:br>
              <a:rPr lang="ar-AE" sz="3200" dirty="0" smtClean="0"/>
            </a:br>
            <a:r>
              <a:rPr lang="ar-SA" sz="3200" dirty="0" smtClean="0"/>
              <a:t>فائدة </a:t>
            </a:r>
            <a:r>
              <a:rPr lang="ar-SA" sz="3200" dirty="0"/>
              <a:t>التجويع للطيور المعدة </a:t>
            </a:r>
            <a:r>
              <a:rPr lang="ar-SA" sz="3200" dirty="0" err="1"/>
              <a:t>لاجراء</a:t>
            </a:r>
            <a:r>
              <a:rPr lang="ar-SA" sz="3200" dirty="0"/>
              <a:t> عمليات الذبح</a:t>
            </a:r>
            <a:r>
              <a:rPr lang="en-US" sz="3200" dirty="0" smtClean="0"/>
              <a:t>:</a:t>
            </a:r>
            <a:r>
              <a:rPr lang="ar-AE" sz="3200" dirty="0" smtClean="0"/>
              <a:t/>
            </a:r>
            <a:br>
              <a:rPr lang="ar-AE" sz="3200" dirty="0" smtClean="0"/>
            </a:br>
            <a:r>
              <a:rPr lang="en-US" sz="3200" dirty="0"/>
              <a:t/>
            </a:r>
            <a:br>
              <a:rPr lang="en-US" sz="3200" dirty="0"/>
            </a:br>
            <a:r>
              <a:rPr lang="ar-SA" sz="3200" dirty="0"/>
              <a:t>تمنع الطيور من التغذية وتكون الطيور </a:t>
            </a:r>
            <a:r>
              <a:rPr lang="ar-SA" sz="3200" dirty="0" err="1"/>
              <a:t>فى</a:t>
            </a:r>
            <a:r>
              <a:rPr lang="ar-SA" sz="3200" dirty="0"/>
              <a:t> حالة صيام حتى يتم تفريغ محتوى </a:t>
            </a:r>
            <a:r>
              <a:rPr lang="ar-SA" sz="3200" dirty="0" err="1"/>
              <a:t>الحويصلة</a:t>
            </a:r>
            <a:r>
              <a:rPr lang="ar-SA" sz="3200" dirty="0"/>
              <a:t> والأمعاء من بقايا الغذاء ووجد أن محتوى 60 % من محتوى الأمعاء يفقد بعد 3-4 ساعات من الصيام </a:t>
            </a:r>
            <a:r>
              <a:rPr lang="ar-SA" sz="3200" dirty="0" err="1"/>
              <a:t>وبالتالى</a:t>
            </a:r>
            <a:r>
              <a:rPr lang="ar-SA" sz="3200" dirty="0"/>
              <a:t> فأن الـ 40 % الباقية بالإضافة إلى محتوى </a:t>
            </a:r>
            <a:r>
              <a:rPr lang="ar-SA" sz="3200" dirty="0" err="1"/>
              <a:t>الحويصلة</a:t>
            </a:r>
            <a:r>
              <a:rPr lang="ar-SA" sz="3200" dirty="0"/>
              <a:t> يمكن التخلص منة بعد 10 ساعات التالية </a:t>
            </a:r>
            <a:r>
              <a:rPr lang="ar-SA" sz="3200" dirty="0" err="1"/>
              <a:t>لة</a:t>
            </a:r>
            <a:r>
              <a:rPr lang="ar-SA" sz="3200" dirty="0"/>
              <a:t> هذا يقلل من فرصة تلوث الذبيحة أثناء عملية التجويف وفى حالة عدم </a:t>
            </a:r>
            <a:r>
              <a:rPr lang="ar-SA" sz="3200" dirty="0" err="1"/>
              <a:t>اجراؤة</a:t>
            </a:r>
            <a:r>
              <a:rPr lang="ar-SA" sz="3200" dirty="0"/>
              <a:t> فقد تقطع الحوصلة اثناء الذبح ويحدث </a:t>
            </a:r>
            <a:r>
              <a:rPr lang="ar-SA" sz="3200" dirty="0" err="1"/>
              <a:t>الاتى</a:t>
            </a:r>
            <a:r>
              <a:rPr lang="ar-SA" sz="3200" dirty="0"/>
              <a:t>:</a:t>
            </a:r>
            <a:r>
              <a:rPr lang="en-US" sz="3200" dirty="0"/>
              <a:t/>
            </a:r>
            <a:br>
              <a:rPr lang="en-US" sz="3200" dirty="0"/>
            </a:br>
            <a:r>
              <a:rPr lang="ar-AE" sz="3200" dirty="0" smtClean="0">
                <a:solidFill>
                  <a:srgbClr val="FF0000"/>
                </a:solidFill>
              </a:rPr>
              <a:t>1-</a:t>
            </a:r>
            <a:r>
              <a:rPr lang="en-US" sz="3200" dirty="0" smtClean="0"/>
              <a:t> </a:t>
            </a:r>
            <a:r>
              <a:rPr lang="ar-SA" sz="3200" dirty="0"/>
              <a:t>تلوث اللحم بمخلفات الحوصلة</a:t>
            </a:r>
            <a:r>
              <a:rPr lang="en-US" sz="3200" dirty="0"/>
              <a:t>.</a:t>
            </a:r>
            <a:br>
              <a:rPr lang="en-US" sz="3200" dirty="0"/>
            </a:br>
            <a:r>
              <a:rPr lang="ar-AE" sz="3200" dirty="0" smtClean="0">
                <a:solidFill>
                  <a:srgbClr val="FF0000"/>
                </a:solidFill>
              </a:rPr>
              <a:t>2-</a:t>
            </a:r>
            <a:r>
              <a:rPr lang="en-US" sz="3200" dirty="0" smtClean="0"/>
              <a:t> </a:t>
            </a:r>
            <a:r>
              <a:rPr lang="ar-SA" sz="3200" dirty="0"/>
              <a:t>يؤدى ذلك الى تغيير نكهة الذبيحة</a:t>
            </a:r>
            <a:r>
              <a:rPr lang="en-US" sz="3200" dirty="0"/>
              <a:t>.</a:t>
            </a:r>
            <a:br>
              <a:rPr lang="en-US" sz="3200" dirty="0"/>
            </a:br>
            <a:r>
              <a:rPr lang="ar-AE" sz="3200" dirty="0" smtClean="0">
                <a:solidFill>
                  <a:srgbClr val="FF0000"/>
                </a:solidFill>
              </a:rPr>
              <a:t>3-</a:t>
            </a:r>
            <a:r>
              <a:rPr lang="en-US" sz="3200" dirty="0" smtClean="0">
                <a:solidFill>
                  <a:srgbClr val="FF0000"/>
                </a:solidFill>
              </a:rPr>
              <a:t> </a:t>
            </a:r>
            <a:r>
              <a:rPr lang="ar-SA" sz="3200" dirty="0"/>
              <a:t>تزيد من فرصة فسادها اثناء التخزين</a:t>
            </a:r>
            <a:r>
              <a:rPr lang="en-US" sz="3200" dirty="0"/>
              <a:t>.</a:t>
            </a:r>
            <a:br>
              <a:rPr lang="en-US" sz="3200" dirty="0"/>
            </a:br>
            <a:r>
              <a:rPr lang="ar-AE" sz="3200" dirty="0" smtClean="0">
                <a:solidFill>
                  <a:srgbClr val="FF0000"/>
                </a:solidFill>
              </a:rPr>
              <a:t>4-</a:t>
            </a:r>
            <a:r>
              <a:rPr lang="en-US" sz="3200" dirty="0" smtClean="0"/>
              <a:t> </a:t>
            </a:r>
            <a:r>
              <a:rPr lang="ar-SA" sz="3200" dirty="0"/>
              <a:t>تقلل من درجة حرارة الذبيحة لاحتياجها لعمليات تنظيف</a:t>
            </a:r>
            <a:r>
              <a:rPr lang="en-US" sz="3200" dirty="0"/>
              <a:t>.</a:t>
            </a:r>
            <a:br>
              <a:rPr lang="en-US" sz="3200" dirty="0"/>
            </a:br>
            <a:r>
              <a:rPr lang="en-US" sz="3200" dirty="0"/>
              <a:t/>
            </a:r>
            <a:br>
              <a:rPr lang="en-US" sz="3200" dirty="0"/>
            </a:br>
            <a:endParaRPr lang="en-US" sz="3200" dirty="0"/>
          </a:p>
        </p:txBody>
      </p:sp>
    </p:spTree>
    <p:extLst>
      <p:ext uri="{BB962C8B-B14F-4D97-AF65-F5344CB8AC3E}">
        <p14:creationId xmlns:p14="http://schemas.microsoft.com/office/powerpoint/2010/main" val="87227776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78562"/>
          </a:xfrm>
        </p:spPr>
        <p:txBody>
          <a:bodyPr>
            <a:noAutofit/>
          </a:bodyPr>
          <a:lstStyle/>
          <a:p>
            <a:pPr algn="r" rtl="1"/>
            <a:r>
              <a:rPr lang="ar-SA" sz="3200" dirty="0"/>
              <a:t>لقد وجد ان عملية تجهيز الدواجن لم تعد عملية </a:t>
            </a:r>
            <a:r>
              <a:rPr lang="ar-SA" sz="3200" dirty="0" err="1"/>
              <a:t>مزرعية</a:t>
            </a:r>
            <a:r>
              <a:rPr lang="ar-SA" sz="3200" dirty="0"/>
              <a:t> ولكنها اصبحت صناعة متخصصة ذات كفاءة </a:t>
            </a:r>
            <a:r>
              <a:rPr lang="ar-SA" sz="3200" dirty="0" err="1"/>
              <a:t>أقتصادية</a:t>
            </a:r>
            <a:r>
              <a:rPr lang="ar-SA" sz="3200" dirty="0"/>
              <a:t> عالية حيث يقسم العمل داخل المجازر الآلية الى </a:t>
            </a:r>
            <a:r>
              <a:rPr lang="en-US" sz="3200" dirty="0"/>
              <a:t>:</a:t>
            </a:r>
            <a:br>
              <a:rPr lang="en-US" sz="3200" dirty="0"/>
            </a:br>
            <a:r>
              <a:rPr lang="ar-AE" sz="3200" dirty="0" smtClean="0">
                <a:solidFill>
                  <a:srgbClr val="FF0000"/>
                </a:solidFill>
              </a:rPr>
              <a:t>1-</a:t>
            </a:r>
            <a:r>
              <a:rPr lang="en-US" sz="3200" dirty="0" smtClean="0"/>
              <a:t> </a:t>
            </a:r>
            <a:r>
              <a:rPr lang="ar-SA" sz="3200" dirty="0"/>
              <a:t>مرحلة أستلام الطيور وذبحها وازالة الريش منها</a:t>
            </a:r>
            <a:r>
              <a:rPr lang="en-US" sz="3200" dirty="0"/>
              <a:t>.</a:t>
            </a:r>
            <a:br>
              <a:rPr lang="en-US" sz="3200" dirty="0"/>
            </a:br>
            <a:r>
              <a:rPr lang="ar-AE" sz="3200" dirty="0" smtClean="0">
                <a:solidFill>
                  <a:srgbClr val="FF0000"/>
                </a:solidFill>
              </a:rPr>
              <a:t>2-</a:t>
            </a:r>
            <a:r>
              <a:rPr lang="en-US" sz="3200" dirty="0" smtClean="0"/>
              <a:t> </a:t>
            </a:r>
            <a:r>
              <a:rPr lang="ar-SA" sz="3200" dirty="0"/>
              <a:t>مرحلة التجويف وازالة الارجل والرأس والاحشاء والتعبئة والتجهيز</a:t>
            </a:r>
            <a:r>
              <a:rPr lang="en-US" sz="3200" dirty="0"/>
              <a:t>.</a:t>
            </a:r>
            <a:br>
              <a:rPr lang="en-US" sz="3200" dirty="0"/>
            </a:br>
            <a:r>
              <a:rPr lang="ar-AE" sz="3200" dirty="0" smtClean="0">
                <a:solidFill>
                  <a:srgbClr val="FF0000"/>
                </a:solidFill>
              </a:rPr>
              <a:t>3-</a:t>
            </a:r>
            <a:r>
              <a:rPr lang="en-US" sz="3200" dirty="0" smtClean="0">
                <a:solidFill>
                  <a:srgbClr val="FF0000"/>
                </a:solidFill>
              </a:rPr>
              <a:t> </a:t>
            </a:r>
            <a:r>
              <a:rPr lang="ar-SA" sz="3200" dirty="0"/>
              <a:t>قسم خاض للعمليات الاضافية ويشمل الشئون الادارية والدراسية للعمال داخل المجزر والعمليات الاخرى اللازمة </a:t>
            </a:r>
            <a:r>
              <a:rPr lang="ar-SA" sz="3200" dirty="0" err="1"/>
              <a:t>لأدارة</a:t>
            </a:r>
            <a:r>
              <a:rPr lang="ar-SA" sz="3200" dirty="0"/>
              <a:t> </a:t>
            </a:r>
            <a:r>
              <a:rPr lang="ar-SA" sz="3200" dirty="0" smtClean="0"/>
              <a:t>هذ</a:t>
            </a:r>
            <a:r>
              <a:rPr lang="ar-AE" sz="3200" dirty="0" smtClean="0"/>
              <a:t>ه</a:t>
            </a:r>
            <a:r>
              <a:rPr lang="ar-SA" sz="3200" dirty="0" smtClean="0"/>
              <a:t> </a:t>
            </a:r>
            <a:r>
              <a:rPr lang="ar-SA" sz="3200" dirty="0"/>
              <a:t>الشئون ويفضل فصل القسم الثالث عن الاول </a:t>
            </a:r>
            <a:r>
              <a:rPr lang="ar-SA" sz="3200" dirty="0" err="1"/>
              <a:t>والثانى</a:t>
            </a:r>
            <a:r>
              <a:rPr lang="ar-SA" sz="3200" dirty="0"/>
              <a:t> على أساس عدة اعتبارات منها الصحبة والبيطرية وتبعا لظروف العمل نجد أن القسم الثالث هو الذى يتعامل مباشرة مع المنتج </a:t>
            </a:r>
            <a:r>
              <a:rPr lang="ar-SA" sz="3200" dirty="0" err="1"/>
              <a:t>النهائى</a:t>
            </a:r>
            <a:r>
              <a:rPr lang="ar-SA" sz="3200" dirty="0"/>
              <a:t> الذى يخرج الى المستهلك بصورة جيدة</a:t>
            </a:r>
            <a:r>
              <a:rPr lang="en-US" sz="3200" dirty="0"/>
              <a:t>.</a:t>
            </a:r>
            <a:br>
              <a:rPr lang="en-US" sz="3200" dirty="0"/>
            </a:br>
            <a:endParaRPr lang="en-US" sz="3200" dirty="0"/>
          </a:p>
        </p:txBody>
      </p:sp>
    </p:spTree>
    <p:extLst>
      <p:ext uri="{BB962C8B-B14F-4D97-AF65-F5344CB8AC3E}">
        <p14:creationId xmlns:p14="http://schemas.microsoft.com/office/powerpoint/2010/main" val="28076527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78562"/>
          </a:xfrm>
        </p:spPr>
        <p:txBody>
          <a:bodyPr>
            <a:noAutofit/>
          </a:bodyPr>
          <a:lstStyle/>
          <a:p>
            <a:pPr algn="r"/>
            <a:r>
              <a:rPr lang="ar-SA" sz="2800" dirty="0" smtClean="0"/>
              <a:t>تختلف </a:t>
            </a:r>
            <a:r>
              <a:rPr lang="ar-SA" sz="2800" dirty="0"/>
              <a:t>طرق تشغيل المجازر الآلية بعض </a:t>
            </a:r>
            <a:r>
              <a:rPr lang="ar-SA" sz="2800" dirty="0" err="1"/>
              <a:t>الشىء</a:t>
            </a:r>
            <a:r>
              <a:rPr lang="ar-SA" sz="2800" dirty="0"/>
              <a:t> ولكنها </a:t>
            </a:r>
            <a:r>
              <a:rPr lang="ar-SA" sz="2800" dirty="0" err="1"/>
              <a:t>تتشابهة</a:t>
            </a:r>
            <a:r>
              <a:rPr lang="ar-SA" sz="2800" dirty="0"/>
              <a:t> فيما يلى</a:t>
            </a:r>
            <a:r>
              <a:rPr lang="en-US" sz="2800" dirty="0" smtClean="0"/>
              <a:t>:-</a:t>
            </a:r>
            <a:r>
              <a:rPr lang="ar-AE" sz="2800" dirty="0"/>
              <a:t> </a:t>
            </a:r>
            <a:r>
              <a:rPr lang="ar-AE" sz="2800" dirty="0" smtClean="0"/>
              <a:t>     </a:t>
            </a:r>
            <a:r>
              <a:rPr lang="en-US" sz="2800" dirty="0"/>
              <a:t/>
            </a:r>
            <a:br>
              <a:rPr lang="en-US" sz="2800" dirty="0"/>
            </a:br>
            <a:r>
              <a:rPr lang="ar-AE" sz="2800" dirty="0" smtClean="0">
                <a:solidFill>
                  <a:srgbClr val="FF0000"/>
                </a:solidFill>
              </a:rPr>
              <a:t> 1-</a:t>
            </a:r>
            <a:r>
              <a:rPr lang="ar-AE" sz="2800" dirty="0" smtClean="0"/>
              <a:t> </a:t>
            </a:r>
            <a:r>
              <a:rPr lang="ar-SA" sz="2800" dirty="0" smtClean="0"/>
              <a:t>استقبال </a:t>
            </a:r>
            <a:r>
              <a:rPr lang="ar-SA" sz="2800" dirty="0"/>
              <a:t>الطيور</a:t>
            </a:r>
            <a:r>
              <a:rPr lang="en-US" sz="2800" dirty="0"/>
              <a:t> </a:t>
            </a:r>
            <a:r>
              <a:rPr lang="ar-AE" sz="2800" dirty="0" smtClean="0"/>
              <a:t/>
            </a:r>
            <a:br>
              <a:rPr lang="ar-AE" sz="2800" dirty="0" smtClean="0"/>
            </a:br>
            <a:r>
              <a:rPr lang="ar-SA" sz="2800" dirty="0" smtClean="0"/>
              <a:t>بعد </a:t>
            </a:r>
            <a:r>
              <a:rPr lang="ar-SA" sz="2800" dirty="0"/>
              <a:t>وصول الطيور الى المجزر يتم وزن العربة الناقلة لها ثم توزن العربة فارغة وذلك لحساب وزن الرسالة الواردة ثم تعلق الطيور </a:t>
            </a:r>
            <a:r>
              <a:rPr lang="ar-SA" sz="2800" dirty="0" err="1"/>
              <a:t>فى</a:t>
            </a:r>
            <a:r>
              <a:rPr lang="ar-SA" sz="2800" dirty="0"/>
              <a:t> المشابك المدلاة من الجنزير المتحرك وذلك تمهيدا لدخولها الى حجرة التجويف والتنظيف ويكون هناك عدد من العمال مختص </a:t>
            </a:r>
            <a:r>
              <a:rPr lang="ar-SA" sz="2800" dirty="0" err="1"/>
              <a:t>بهذة</a:t>
            </a:r>
            <a:r>
              <a:rPr lang="ar-SA" sz="2800" dirty="0"/>
              <a:t> المهمة وهى اخراج الطيور من الاقفاص وإرجاع الأقفاص داخل العربة ولابد أن يكون القائم </a:t>
            </a:r>
            <a:r>
              <a:rPr lang="ar-SA" sz="2800" dirty="0" err="1"/>
              <a:t>بهذة</a:t>
            </a:r>
            <a:r>
              <a:rPr lang="ar-SA" sz="2800" dirty="0"/>
              <a:t> العملية متدرب عليها حتى لا يحدث كدمات للطيور فلابد أن يكون القائم بها </a:t>
            </a:r>
            <a:r>
              <a:rPr lang="ar-SA" sz="2800" dirty="0" err="1"/>
              <a:t>لة</a:t>
            </a:r>
            <a:r>
              <a:rPr lang="ar-SA" sz="2800" dirty="0"/>
              <a:t> خبرة </a:t>
            </a:r>
            <a:r>
              <a:rPr lang="ar-SA" sz="2800" dirty="0" err="1"/>
              <a:t>فى</a:t>
            </a:r>
            <a:r>
              <a:rPr lang="ar-SA" sz="2800" dirty="0"/>
              <a:t> عملية مسك الطيور وذلك لتقليل الفاقد والمستبعد.</a:t>
            </a:r>
            <a:r>
              <a:rPr lang="en-US" sz="2800" dirty="0"/>
              <a:t/>
            </a:r>
            <a:br>
              <a:rPr lang="en-US" sz="2800" dirty="0"/>
            </a:br>
            <a:r>
              <a:rPr lang="ar-AE" sz="2800" dirty="0" smtClean="0">
                <a:solidFill>
                  <a:srgbClr val="FF0000"/>
                </a:solidFill>
              </a:rPr>
              <a:t> 2-</a:t>
            </a:r>
            <a:r>
              <a:rPr lang="ar-AE" sz="2800" dirty="0" smtClean="0"/>
              <a:t> </a:t>
            </a:r>
            <a:r>
              <a:rPr lang="ar-SA" sz="2800" dirty="0" smtClean="0"/>
              <a:t>تعليق </a:t>
            </a:r>
            <a:r>
              <a:rPr lang="ar-SA" sz="2800" dirty="0"/>
              <a:t>الطيور</a:t>
            </a:r>
            <a:r>
              <a:rPr lang="en-US" sz="2800" dirty="0"/>
              <a:t/>
            </a:r>
            <a:br>
              <a:rPr lang="en-US" sz="2800" dirty="0"/>
            </a:br>
            <a:r>
              <a:rPr lang="ar-SA" sz="2800" dirty="0"/>
              <a:t>تعلق الطيور من اقدامها وتكون الرأس مدلاة </a:t>
            </a:r>
            <a:r>
              <a:rPr lang="ar-SA" sz="2800" dirty="0" err="1"/>
              <a:t>لاسفل</a:t>
            </a:r>
            <a:r>
              <a:rPr lang="ar-SA" sz="2800" dirty="0"/>
              <a:t> بعد عملية التعليق توضع </a:t>
            </a:r>
            <a:r>
              <a:rPr lang="ar-SA" sz="2800" dirty="0" err="1"/>
              <a:t>الروؤس</a:t>
            </a:r>
            <a:r>
              <a:rPr lang="ar-SA" sz="2800" dirty="0"/>
              <a:t> </a:t>
            </a:r>
            <a:r>
              <a:rPr lang="ar-SA" sz="2800" dirty="0" err="1"/>
              <a:t>فى</a:t>
            </a:r>
            <a:r>
              <a:rPr lang="ar-SA" sz="2800" dirty="0"/>
              <a:t> اقماع الذبح متجهة </a:t>
            </a:r>
            <a:r>
              <a:rPr lang="ar-SA" sz="2800" dirty="0" err="1"/>
              <a:t>لاسفل</a:t>
            </a:r>
            <a:r>
              <a:rPr lang="ar-SA" sz="2800" dirty="0"/>
              <a:t> حتى لا تحدث كدمات </a:t>
            </a:r>
            <a:r>
              <a:rPr lang="ar-SA" sz="2800" dirty="0" err="1"/>
              <a:t>فى</a:t>
            </a:r>
            <a:r>
              <a:rPr lang="ar-SA" sz="2800" dirty="0"/>
              <a:t> الذبيحة</a:t>
            </a:r>
            <a:endParaRPr lang="en-US" sz="2800" dirty="0"/>
          </a:p>
        </p:txBody>
      </p:sp>
    </p:spTree>
    <p:extLst>
      <p:ext uri="{BB962C8B-B14F-4D97-AF65-F5344CB8AC3E}">
        <p14:creationId xmlns:p14="http://schemas.microsoft.com/office/powerpoint/2010/main" val="378117014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76200"/>
            <a:ext cx="8534400" cy="6553200"/>
          </a:xfrm>
        </p:spPr>
        <p:txBody>
          <a:bodyPr>
            <a:noAutofit/>
          </a:bodyPr>
          <a:lstStyle/>
          <a:p>
            <a:pPr algn="r"/>
            <a:r>
              <a:rPr lang="ar-AE" sz="2800" dirty="0" smtClean="0">
                <a:solidFill>
                  <a:srgbClr val="FF0000"/>
                </a:solidFill>
              </a:rPr>
              <a:t>3</a:t>
            </a:r>
            <a:r>
              <a:rPr lang="ar-SA" sz="2800" dirty="0" smtClean="0">
                <a:solidFill>
                  <a:srgbClr val="FF0000"/>
                </a:solidFill>
              </a:rPr>
              <a:t>- </a:t>
            </a:r>
            <a:r>
              <a:rPr lang="ar-SA" sz="2800" dirty="0">
                <a:solidFill>
                  <a:srgbClr val="FF0000"/>
                </a:solidFill>
              </a:rPr>
              <a:t>ذبـــح الطـــيور </a:t>
            </a:r>
            <a:r>
              <a:rPr lang="en-US" sz="2800" dirty="0"/>
              <a:t/>
            </a:r>
            <a:br>
              <a:rPr lang="en-US" sz="2800" dirty="0"/>
            </a:br>
            <a:r>
              <a:rPr lang="ar-SA" sz="2800" dirty="0"/>
              <a:t>يجب ألا نترك الذبائح المعلقة عند الذبح اكثر من عدة </a:t>
            </a:r>
            <a:r>
              <a:rPr lang="ar-SA" sz="2800" dirty="0" err="1"/>
              <a:t>ثوانى</a:t>
            </a:r>
            <a:r>
              <a:rPr lang="ar-SA" sz="2800" dirty="0"/>
              <a:t> ويتم ذبح الطيور بعدة طرق.</a:t>
            </a:r>
            <a:r>
              <a:rPr lang="en-US" sz="2800" dirty="0"/>
              <a:t/>
            </a:r>
            <a:br>
              <a:rPr lang="en-US" sz="2800" dirty="0"/>
            </a:br>
            <a:r>
              <a:rPr lang="ar-SA" sz="2800" dirty="0" smtClean="0">
                <a:solidFill>
                  <a:srgbClr val="FF0000"/>
                </a:solidFill>
              </a:rPr>
              <a:t>أ</a:t>
            </a:r>
            <a:r>
              <a:rPr lang="ar-SA" sz="2800" dirty="0">
                <a:solidFill>
                  <a:srgbClr val="FF0000"/>
                </a:solidFill>
              </a:rPr>
              <a:t>)- الذبح </a:t>
            </a:r>
            <a:r>
              <a:rPr lang="ar-SA" sz="2800" dirty="0" err="1">
                <a:solidFill>
                  <a:srgbClr val="FF0000"/>
                </a:solidFill>
              </a:rPr>
              <a:t>بأستخدام</a:t>
            </a:r>
            <a:r>
              <a:rPr lang="ar-SA" sz="2800" dirty="0">
                <a:solidFill>
                  <a:srgbClr val="FF0000"/>
                </a:solidFill>
              </a:rPr>
              <a:t> السكين</a:t>
            </a:r>
            <a:r>
              <a:rPr lang="en-US" sz="2800" dirty="0"/>
              <a:t/>
            </a:r>
            <a:br>
              <a:rPr lang="en-US" sz="2800" dirty="0"/>
            </a:br>
            <a:r>
              <a:rPr lang="ar-SA" sz="2800" dirty="0" smtClean="0"/>
              <a:t>يتم </a:t>
            </a:r>
            <a:r>
              <a:rPr lang="ar-SA" sz="2800" dirty="0"/>
              <a:t>الذبح </a:t>
            </a:r>
            <a:r>
              <a:rPr lang="ar-SA" sz="2800" dirty="0" err="1"/>
              <a:t>بأستخدام</a:t>
            </a:r>
            <a:r>
              <a:rPr lang="ar-SA" sz="2800" dirty="0"/>
              <a:t> سكين حاد </a:t>
            </a:r>
            <a:r>
              <a:rPr lang="ar-SA" sz="2800" dirty="0" err="1"/>
              <a:t>والطائرفي</a:t>
            </a:r>
            <a:r>
              <a:rPr lang="ar-SA" sz="2800" dirty="0"/>
              <a:t> كامل وعيه وبدون استخدام أي مؤثرات خارجية تفقده الوعي سواء كانت ميكانيكية أم كهربائية أو غيرها قبل عملية الذبح حيث يقطع الوريد الوداجى وهو موجود عند مؤخرة الفك السفلى </a:t>
            </a:r>
            <a:r>
              <a:rPr lang="ar-SA" sz="2800" dirty="0" err="1"/>
              <a:t>فى</a:t>
            </a:r>
            <a:r>
              <a:rPr lang="ar-SA" sz="2800" dirty="0"/>
              <a:t> </a:t>
            </a:r>
            <a:r>
              <a:rPr lang="ar-SA" sz="2800" dirty="0" err="1"/>
              <a:t>أتجاة</a:t>
            </a:r>
            <a:r>
              <a:rPr lang="ar-SA" sz="2800" dirty="0"/>
              <a:t> واحد دون الرجوع مرة أخرى ويتم وضع الطائر </a:t>
            </a:r>
            <a:r>
              <a:rPr lang="ar-SA" sz="2800" dirty="0" err="1"/>
              <a:t>فى</a:t>
            </a:r>
            <a:r>
              <a:rPr lang="ar-SA" sz="2800" dirty="0"/>
              <a:t> قمع بحيث تكون الرأس الى اسفل والارجل الى اعلى فيتم </a:t>
            </a:r>
            <a:r>
              <a:rPr lang="ar-SA" sz="2800" dirty="0" err="1"/>
              <a:t>بهذة</a:t>
            </a:r>
            <a:r>
              <a:rPr lang="ar-SA" sz="2800" dirty="0"/>
              <a:t> الطريقة تصفية </a:t>
            </a:r>
            <a:r>
              <a:rPr lang="ar-SA" sz="2800" dirty="0" smtClean="0"/>
              <a:t>دم </a:t>
            </a:r>
            <a:r>
              <a:rPr lang="ar-SA" sz="2800" dirty="0"/>
              <a:t>الطائر كلة واحيانا يتم جمع الدم للاستفادة منة </a:t>
            </a:r>
            <a:r>
              <a:rPr lang="ar-SA" sz="2800" dirty="0" err="1"/>
              <a:t>فى</a:t>
            </a:r>
            <a:r>
              <a:rPr lang="ar-SA" sz="2800" dirty="0"/>
              <a:t> تغذية الحيوانات </a:t>
            </a:r>
            <a:r>
              <a:rPr lang="ar-SA" sz="2800" dirty="0" smtClean="0"/>
              <a:t>والدواجن </a:t>
            </a:r>
            <a:r>
              <a:rPr lang="ar-SA" sz="2800" dirty="0"/>
              <a:t>وهو ما يعرف </a:t>
            </a:r>
            <a:r>
              <a:rPr lang="ar-SA" sz="2800" dirty="0" err="1"/>
              <a:t>بأسم</a:t>
            </a:r>
            <a:r>
              <a:rPr lang="ar-SA" sz="2800" dirty="0"/>
              <a:t> مسحوق </a:t>
            </a:r>
            <a:r>
              <a:rPr lang="ar-SA" sz="2800" dirty="0" smtClean="0"/>
              <a:t>الدم</a:t>
            </a:r>
            <a:r>
              <a:rPr lang="en-US" sz="2800" dirty="0"/>
              <a:t/>
            </a:r>
            <a:br>
              <a:rPr lang="en-US" sz="2800" dirty="0"/>
            </a:br>
            <a:r>
              <a:rPr lang="ar-SA" sz="2800" dirty="0" smtClean="0"/>
              <a:t>قطع </a:t>
            </a:r>
            <a:r>
              <a:rPr lang="ar-SA" sz="2800" dirty="0"/>
              <a:t>الأوعية الدموية الموجودة بالرقبة من الداخل </a:t>
            </a:r>
            <a:r>
              <a:rPr lang="ar-SA" sz="2800" dirty="0" err="1"/>
              <a:t>بادخال</a:t>
            </a:r>
            <a:r>
              <a:rPr lang="ar-SA" sz="2800" dirty="0"/>
              <a:t> سكين حاد ملتوى الى داخل الفم ويتم ذلك بأن تمسك الرأس باليد اليسرى ويفتح فم الطائر وتوضع السكين من الداخل وتجرى القطع </a:t>
            </a:r>
            <a:r>
              <a:rPr lang="ar-SA" sz="2800" dirty="0" err="1"/>
              <a:t>فى</a:t>
            </a:r>
            <a:r>
              <a:rPr lang="ar-SA" sz="2800" dirty="0"/>
              <a:t> زاوية نهاية الحلق وذلك لوجود </a:t>
            </a:r>
            <a:r>
              <a:rPr lang="ar-SA" sz="2800" dirty="0" err="1"/>
              <a:t>وعائين</a:t>
            </a:r>
            <a:r>
              <a:rPr lang="ar-SA" sz="2800" dirty="0"/>
              <a:t> دمويين </a:t>
            </a:r>
            <a:r>
              <a:rPr lang="ar-SA" sz="2800" dirty="0" err="1"/>
              <a:t>بهذة</a:t>
            </a:r>
            <a:r>
              <a:rPr lang="ar-SA" sz="2800" dirty="0"/>
              <a:t> </a:t>
            </a:r>
            <a:r>
              <a:rPr lang="ar-SA" sz="2800" dirty="0" smtClean="0"/>
              <a:t>المنطقة</a:t>
            </a:r>
            <a:endParaRPr lang="en-US" sz="2800" dirty="0"/>
          </a:p>
        </p:txBody>
      </p:sp>
    </p:spTree>
    <p:extLst>
      <p:ext uri="{BB962C8B-B14F-4D97-AF65-F5344CB8AC3E}">
        <p14:creationId xmlns:p14="http://schemas.microsoft.com/office/powerpoint/2010/main" val="201947309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76200"/>
            <a:ext cx="8382000" cy="6629400"/>
          </a:xfrm>
        </p:spPr>
        <p:txBody>
          <a:bodyPr>
            <a:noAutofit/>
          </a:bodyPr>
          <a:lstStyle/>
          <a:p>
            <a:pPr algn="r" rtl="1"/>
            <a:r>
              <a:rPr lang="ar-SA" sz="3200" dirty="0">
                <a:solidFill>
                  <a:srgbClr val="FF0000"/>
                </a:solidFill>
              </a:rPr>
              <a:t>ب)- استخدام الصدمات الكهربية ثم الذبح </a:t>
            </a:r>
            <a:r>
              <a:rPr lang="ar-SA" sz="3200" dirty="0" err="1">
                <a:solidFill>
                  <a:srgbClr val="FF0000"/>
                </a:solidFill>
              </a:rPr>
              <a:t>الآلى</a:t>
            </a:r>
            <a:r>
              <a:rPr lang="en-US" sz="3200" dirty="0"/>
              <a:t/>
            </a:r>
            <a:br>
              <a:rPr lang="en-US" sz="3200" dirty="0"/>
            </a:br>
            <a:r>
              <a:rPr lang="ar-SA" sz="3200" dirty="0" err="1"/>
              <a:t>هى</a:t>
            </a:r>
            <a:r>
              <a:rPr lang="ar-SA" sz="3200" dirty="0"/>
              <a:t> عبارة عن </a:t>
            </a:r>
            <a:r>
              <a:rPr lang="ar-SA" sz="3200" dirty="0" err="1"/>
              <a:t>أبرة</a:t>
            </a:r>
            <a:r>
              <a:rPr lang="ar-SA" sz="3200" dirty="0"/>
              <a:t> أو سكين يسرى بها تيار </a:t>
            </a:r>
            <a:r>
              <a:rPr lang="ar-SA" sz="3200" dirty="0" err="1"/>
              <a:t>كهربائى</a:t>
            </a:r>
            <a:r>
              <a:rPr lang="ar-SA" sz="3200" dirty="0"/>
              <a:t> بنسبة بسيطة وذلك لأحداث صدمة كهربية تقلل من حركة الطائر ثم تمرر الطيور على السير المتحرك وهى معلقة </a:t>
            </a:r>
            <a:r>
              <a:rPr lang="ar-SA" sz="3200" dirty="0" err="1"/>
              <a:t>بة</a:t>
            </a:r>
            <a:r>
              <a:rPr lang="ar-SA" sz="3200" dirty="0"/>
              <a:t> ويقوم عامل بذبح الطيور أثناء مرورها على السير.</a:t>
            </a:r>
            <a:r>
              <a:rPr lang="en-US" sz="3200" dirty="0"/>
              <a:t/>
            </a:r>
            <a:br>
              <a:rPr lang="en-US" sz="3200" dirty="0"/>
            </a:br>
            <a:r>
              <a:rPr lang="ar-SA" sz="3200" dirty="0">
                <a:solidFill>
                  <a:srgbClr val="FF0000"/>
                </a:solidFill>
              </a:rPr>
              <a:t>ج)- آليا </a:t>
            </a:r>
            <a:r>
              <a:rPr lang="ar-SA" sz="3200" dirty="0" err="1">
                <a:solidFill>
                  <a:srgbClr val="FF0000"/>
                </a:solidFill>
              </a:rPr>
              <a:t>بأستخدام</a:t>
            </a:r>
            <a:r>
              <a:rPr lang="ar-SA" sz="3200" dirty="0">
                <a:solidFill>
                  <a:srgbClr val="FF0000"/>
                </a:solidFill>
              </a:rPr>
              <a:t> اسطوانة من الصلب حادة </a:t>
            </a:r>
            <a:r>
              <a:rPr lang="ar-SA" sz="3200" dirty="0"/>
              <a:t>تمر عليها رقاب الطيور المعلقة من أرجلها فيقطع الوريد الوداجى وينزف الدم</a:t>
            </a:r>
            <a:r>
              <a:rPr lang="en-US" sz="3200" dirty="0"/>
              <a:t>.</a:t>
            </a:r>
            <a:br>
              <a:rPr lang="en-US" sz="3200" dirty="0"/>
            </a:br>
            <a:r>
              <a:rPr lang="ar-SA" sz="3200" dirty="0">
                <a:solidFill>
                  <a:srgbClr val="FF0000"/>
                </a:solidFill>
              </a:rPr>
              <a:t>د)- هناك طريقة اخرى </a:t>
            </a:r>
            <a:r>
              <a:rPr lang="ar-SA" sz="3200" dirty="0"/>
              <a:t>وهى ان يمسك الطائر من الارجل ومؤخرة الجناحين باليد اليسرى وتمسك الرأس من السبابة والإبهام باليد اليمنى وتكون مرتكزة على راحة اليد وترفع اليد اليسرى </a:t>
            </a:r>
            <a:r>
              <a:rPr lang="ar-SA" sz="3200" dirty="0" err="1"/>
              <a:t>لاعلى</a:t>
            </a:r>
            <a:r>
              <a:rPr lang="ar-SA" sz="3200" dirty="0"/>
              <a:t> وتخفض اليد اليمنى </a:t>
            </a:r>
            <a:r>
              <a:rPr lang="ar-SA" sz="3200" dirty="0" err="1"/>
              <a:t>لاسفل</a:t>
            </a:r>
            <a:r>
              <a:rPr lang="ar-SA" sz="3200" dirty="0"/>
              <a:t> مع ضربها للخارج وبذلك تنفصل الاوعية الدموية بالرقبة وتترك فراغ تتجمع </a:t>
            </a:r>
            <a:r>
              <a:rPr lang="ar-SA" sz="3200" dirty="0" err="1"/>
              <a:t>فية</a:t>
            </a:r>
            <a:r>
              <a:rPr lang="ar-SA" sz="3200" dirty="0"/>
              <a:t> كمية من الدم دون ان تنزف من الخارج</a:t>
            </a:r>
            <a:r>
              <a:rPr lang="en-US" sz="3200" dirty="0"/>
              <a:t>.</a:t>
            </a:r>
            <a:br>
              <a:rPr lang="en-US" sz="3200" dirty="0"/>
            </a:br>
            <a:endParaRPr lang="en-US" sz="3200" dirty="0"/>
          </a:p>
        </p:txBody>
      </p:sp>
    </p:spTree>
    <p:extLst>
      <p:ext uri="{BB962C8B-B14F-4D97-AF65-F5344CB8AC3E}">
        <p14:creationId xmlns:p14="http://schemas.microsoft.com/office/powerpoint/2010/main" val="1201505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120</TotalTime>
  <Words>280</Words>
  <Application>Microsoft Office PowerPoint</Application>
  <PresentationFormat>عرض على الشاشة (3:4)‏</PresentationFormat>
  <Paragraphs>28</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انقلاب</vt:lpstr>
      <vt:lpstr>مجازر الدواجن وتصنيع اللحوم</vt:lpstr>
      <vt:lpstr>لقد عالجت المجازر الحديثة كثيراً من أوجه القصور التى كانت غالباً ما تواجهه المجازر القديمة كتلوث الذبائح وقلة أعدادها وعدم كفاءة وسائل التبريد والتجميد بالإضافة الى عدم الاستخدام الأمثل والاستفادة الكاملة من المخلفات ، لذلك روعي عند إنشاء المجازر الحديثة معالجة مختلف أوجه القصور كافة إلى حد بعيد .               </vt:lpstr>
      <vt:lpstr>بعض الملاحظات يجب ان تراعى قبل نقل الطيور لاجراء عملية الذبح: 1- يجب ابعاد المعالف قبل تحميل الدجاج بمقدار 12 ساعة فى المناطق الحارة والمناطق الباردة 8 ساعات حتى لا تكون الطيور ملوثة بعد الذبح. 2- ترفع المساقى الى خارج العنبر قبل عملية المسك بحيث يتحرك العامل بحرية اثناء مسك الطيور. 3- يتم اطفاء الاضاءة بالعنبر ويأخذ العامل بطارية كهربية صغيرة لرؤية الطيور اثناء عملية المسك. 4- يجب تجنب الضوضاء حتى لا تفزع الطيور وتتكدس الطيور فى الاجناب وتمسك من رجل واحدة فقط ويمسك العامل من 3-5 طيور فى اليد الواحدة ويجب ان تكون التهوية جيدة بالعنبر اثناء التحميل. 5- لتجنب الكدمات وزيادة نسبة الطيور التى بها عيوب يجب وضع الطيور برفق داخل صندوق التحميل وتجنب وضع الطيور فوق البعض وتجنب اصطدام الطائر بحافة الصندوق. 6- يتم وضع الطيور بأعداد مناسبة داخل كل صندوق ويتوقف ذلك على وزن الطائر وحجمة ودرجة حرارة الطقس اثناء النقل والمدة الزمنية للنقل (المسافة من المزرعة الى المجزر) وحجم الصندوق. </vt:lpstr>
      <vt:lpstr>بعض الملاحظات يجب ان تراعى عند نقل الطيور لاجراء عملية الذبح:  1- يفضل نقل الطيور اثناء الليل حتى يتمكن من تشغيل المجزر فى الصباح وتنقل فى سيارات خاصة واثناء الجو البارد يستعمل غطاء لتغطية الجوانب. 2- يجب مراعاة توفير تهوية جيدة للطيور اثناء النقل كما يجب مراعاة وجود حيز بين اعلى الصندوق وغطاء سقف السيارة بحوالى 50 سم لضمان تهوية كافية ويجب ان يتخلل الهواء صناديق الطيور. 3- يجب تجنب توقف سيارة النقل فى الطريق للمجزر لعدم حدوث ارتفاع لنسبة النفوق فى الدجاج. 4- اثناء الجو الحار يجب استخدام مراوح لتقليل درجات الحرارة العالية. 5- اذا كانت المسافة بين المزرعة والمجزر طويلة درجة الحرارة عالية يفقد الطائر حوالى 1- 3 % من وزن الجسم وهى نسبة عادية.  </vt:lpstr>
      <vt:lpstr> فائدة التجويع للطيور المعدة لاجراء عمليات الذبح:  تمنع الطيور من التغذية وتكون الطيور فى حالة صيام حتى يتم تفريغ محتوى الحويصلة والأمعاء من بقايا الغذاء ووجد أن محتوى 60 % من محتوى الأمعاء يفقد بعد 3-4 ساعات من الصيام وبالتالى فأن الـ 40 % الباقية بالإضافة إلى محتوى الحويصلة يمكن التخلص منة بعد 10 ساعات التالية لة هذا يقلل من فرصة تلوث الذبيحة أثناء عملية التجويف وفى حالة عدم اجراؤة فقد تقطع الحوصلة اثناء الذبح ويحدث الاتى: 1- تلوث اللحم بمخلفات الحوصلة. 2- يؤدى ذلك الى تغيير نكهة الذبيحة. 3- تزيد من فرصة فسادها اثناء التخزين. 4- تقلل من درجة حرارة الذبيحة لاحتياجها لعمليات تنظيف.  </vt:lpstr>
      <vt:lpstr>لقد وجد ان عملية تجهيز الدواجن لم تعد عملية مزرعية ولكنها اصبحت صناعة متخصصة ذات كفاءة أقتصادية عالية حيث يقسم العمل داخل المجازر الآلية الى : 1- مرحلة أستلام الطيور وذبحها وازالة الريش منها. 2- مرحلة التجويف وازالة الارجل والرأس والاحشاء والتعبئة والتجهيز. 3- قسم خاض للعمليات الاضافية ويشمل الشئون الادارية والدراسية للعمال داخل المجزر والعمليات الاخرى اللازمة لأدارة هذه الشئون ويفضل فصل القسم الثالث عن الاول والثانى على أساس عدة اعتبارات منها الصحبة والبيطرية وتبعا لظروف العمل نجد أن القسم الثالث هو الذى يتعامل مباشرة مع المنتج النهائى الذى يخرج الى المستهلك بصورة جيدة. </vt:lpstr>
      <vt:lpstr>تختلف طرق تشغيل المجازر الآلية بعض الشىء ولكنها تتشابهة فيما يلى:-        1- استقبال الطيور  بعد وصول الطيور الى المجزر يتم وزن العربة الناقلة لها ثم توزن العربة فارغة وذلك لحساب وزن الرسالة الواردة ثم تعلق الطيور فى المشابك المدلاة من الجنزير المتحرك وذلك تمهيدا لدخولها الى حجرة التجويف والتنظيف ويكون هناك عدد من العمال مختص بهذة المهمة وهى اخراج الطيور من الاقفاص وإرجاع الأقفاص داخل العربة ولابد أن يكون القائم بهذة العملية متدرب عليها حتى لا يحدث كدمات للطيور فلابد أن يكون القائم بها لة خبرة فى عملية مسك الطيور وذلك لتقليل الفاقد والمستبعد.  2- تعليق الطيور تعلق الطيور من اقدامها وتكون الرأس مدلاة لاسفل بعد عملية التعليق توضع الروؤس فى اقماع الذبح متجهة لاسفل حتى لا تحدث كدمات فى الذبيحة</vt:lpstr>
      <vt:lpstr>3- ذبـــح الطـــيور  يجب ألا نترك الذبائح المعلقة عند الذبح اكثر من عدة ثوانى ويتم ذبح الطيور بعدة طرق. أ)- الذبح بأستخدام السكين يتم الذبح بأستخدام سكين حاد والطائرفي كامل وعيه وبدون استخدام أي مؤثرات خارجية تفقده الوعي سواء كانت ميكانيكية أم كهربائية أو غيرها قبل عملية الذبح حيث يقطع الوريد الوداجى وهو موجود عند مؤخرة الفك السفلى فى أتجاة واحد دون الرجوع مرة أخرى ويتم وضع الطائر فى قمع بحيث تكون الرأس الى اسفل والارجل الى اعلى فيتم بهذة الطريقة تصفية دم الطائر كلة واحيانا يتم جمع الدم للاستفادة منة فى تغذية الحيوانات والدواجن وهو ما يعرف بأسم مسحوق الدم قطع الأوعية الدموية الموجودة بالرقبة من الداخل بادخال سكين حاد ملتوى الى داخل الفم ويتم ذلك بأن تمسك الرأس باليد اليسرى ويفتح فم الطائر وتوضع السكين من الداخل وتجرى القطع فى زاوية نهاية الحلق وذلك لوجود وعائين دمويين بهذة المنطقة</vt:lpstr>
      <vt:lpstr>ب)- استخدام الصدمات الكهربية ثم الذبح الآلى هى عبارة عن أبرة أو سكين يسرى بها تيار كهربائى بنسبة بسيطة وذلك لأحداث صدمة كهربية تقلل من حركة الطائر ثم تمرر الطيور على السير المتحرك وهى معلقة بة ويقوم عامل بذبح الطيور أثناء مرورها على السير. ج)- آليا بأستخدام اسطوانة من الصلب حادة تمر عليها رقاب الطيور المعلقة من أرجلها فيقطع الوريد الوداجى وينزف الدم. د)- هناك طريقة اخرى وهى ان يمسك الطائر من الارجل ومؤخرة الجناحين باليد اليسرى وتمسك الرأس من السبابة والإبهام باليد اليمنى وتكون مرتكزة على راحة اليد وترفع اليد اليسرى لاعلى وتخفض اليد اليمنى لاسفل مع ضربها للخارج وبذلك تنفصل الاوعية الدموية بالرقبة وتترك فراغ تتجمع فية كمية من الدم دون ان تنزف من الخارج. </vt:lpstr>
      <vt:lpstr>4- الــــــنزف  تستغرق عملية النزف 1- 1.5دقيقة ويمثل الدم نسبة 10% من وزن الجسم إلا أن الفاقد من عملية الذبح يمثل بحوالي 7 % من وزن الجسم والباقي يظل داخل جسم الطائر. فاذا أمتنع الطائر عن النزف فانة يسبب في هذه الحالة ما يلى: أ‌- أرتشاحات داخلية خاصة في منطقة المفاصل في الاوعية الدموية الكبيرة فيعطى ذلك لون داكن لهذه المناطق غير مرغوب فيه. ب‌- يكون طعم ورائحة اللحم غير طبيعي. ت‌- تتعرض الذبيحة للتلف والفساد بصورة سريعة خاصة بالجو الحار. ث‌- وجود بقع دموية حمراء على الجلد خاصة عند الرقبة والصدر. ج‌- عدد كبير من حويصلات ريش الأجنحة والصدر تصبح منتفخة وحمراء اللون اى ان مظهرها غير مقبول. </vt:lpstr>
      <vt:lpstr>5- أزالة الريش  أ)- السمط  تجرى هذه العملية عن طريق غمر الطيور المذبوحة فى ماء ساخن وتكون درجة حرارة الماء 160-180˚ف (71- 82˚م) وذلك لمدة 30-60 ثانية او تكون على درجة 123- 128˚ف (51- 53˚م) لمدة من 1-3 دقائق وهذه الطريقة هى الاكثر شيوعا خاصة للطيور الصغيرة العمر وبعد غمر الطيور يتم رفعها وأزالة الريش منها وهذه الطريقة تساعد على تماسك الطبقة الخارجية للطيور مما يعطى شكل مقبول للمستهلك. ولابد من الأخذ في الاعتبار أثناء عملية السمط معرفة درجة الحرارة والمدة الذى يبقى بها الطائر مغمور في المياه لأن اذا كان الوقت غير كافي فأن هذا يؤدى الى صعوبة أزالة الريش أو ظهور الريش الغير مزال جزئيا أما اذا كان الوقت زائد أو ارتفعت درجة الحرارة فان هذا يؤدى الى تهتك الطبقة الخارجية للجلد أو حدوث طبخ غير طبيعي للطيور مما يؤدى الى قصر طول فترة التخزين بألاضافة الى حدوث الروائح الكريهة وكل هذا من شأنه يقلل من رتبة الذبيحة. </vt:lpstr>
      <vt:lpstr>ب)- إزالة الريش)  تمرر الطيور بعد عملية السمط على اسطوانات خاصة موجودة داخل المجزر تدور بسرعة معينة عليها أصابع من الكاوتش فتعمل هذة الاصابع مع الحركة على أزالة الريش وذلك لمجرد اعطاء المظهر الجيد للذبيحة وتعتمد نجاح هذة العملية على: الوقت بين الذبح وعملية الغمر فى الماء الساخن.1 درجة حرارة الماء المستخدم.2 عمر الطيور.3 الوقت التى تظل بة الطيور بماء السمط.4 </vt:lpstr>
      <vt:lpstr>6- الغسيل  تتم عملية الغسيل للطيور بواسطة التعرض لرذاذ الماء وذلك لأزالة بقايا الريش الزغبي المتبقي على الذبيحة وما يتعلق من مواد اخرى على جسم الذبيحة بعد التنظيف وازالة الريش. 7- أزالة الريش النامي حديثا  يزال هذا الريش احيانا باليد بأستخدام سكينة لنزع الريش وهذه الخطوة لا تجرى فى المجازر ذات السعة العالية. او قد تجرى عملية تسمى التشييط  حيث يتم تعريض الذبيحة للهب لازالة الريش الصغير والمتبقي (الزغب). 8- النقل الى غرفة التجويف  يتم ازالة الغدة الزيتية والارجل ثم يتم تعليق الطائر من عظمة الركبة على الخطاف الخاص بالسير المتحرك. </vt:lpstr>
      <vt:lpstr>9- التجويف واخراج الأحشاء  الخطوة الاولى في هذه المرحلة هي عمل فتح في البطن (قطع عند فتحة الاخراج باتجاة معاكس للعمود الفقري) وسحب الاحشاء للخارج وتركها معلقة بالطائر للفحص البيطري لمعرفة ما اذا كانت قابلة للاستهلاك الأدمي ام لا ثم يزال الكبد والقانصة وتزال باقي الاحشاء. يتم فتح القانصة وتنظف من محتوياتها ثم تزال الطبقة القرنية الداخلية والأن هناك ماكينة خاصة لفتح القانصة وتنظيفها آليا واحيانا يتم فتح القلب لأزالة الدم الموجود بداخلة. 10- أزالة الرئة والكلى  عادة ما تتم هذه الخطوة ميكانيكيا وذلك عن طريق استخدام الشفط القوى من البطن واذا لم يتم ازالتها تستخدم الأيدي البشرية. </vt:lpstr>
      <vt:lpstr> 11- أزالة الرأس تزال الرأس عن طريق مرور الذبيحة على سكينة على شكل حرف V. 12- إزالة الرقبة والبلعوم والحوصلةٌ  حيث تشق الرقبة من الخلف طوليا ثم تزال الرقبة حتى منطقة الأكتاف اما البلعوم والحوصلة فيتم ازالتها يدويا من منطقة العنق. 13- الغسيل  يتم غسل الذبيحة مرة ثانية بواسطة رزاز من المياه الباردة من الداخل والخارج لازالة المواد الغريبة من الذبيحة والعالقة بها كالدم والانسجة الأخرى وبعض الدهون وكمية المياه المستخدمة لعمليات الغسيل 8 جالون ماء /طائر. </vt:lpstr>
      <vt:lpstr>14- التبريد  هذه الخطوة ضرورية لأزالة حرارة الذبيحة كليا فالتبريد السريع سواء بالماء المثلج او الثلج المجروش مما يساعد على قتل البكتريا وعدم السماح لها بالنمو على الذبيحة. كما انها تزيد من فترة تخزين الذبيحة وعادة ما يتم التبريد بماء التبريد أوتوماتيكيا بواسطة اجهزة تبريد عالية الكفاءة وهناك عدة طرق للتبريد منها:- أ‌- التبريد بالماء البارد من صفرــ 4˚م . ب- التبريد بالهواء. يؤخذ على التبريد بالغمر في الماء انه قد يحدث تلوث بكتيري للذبائح وان الذبائح تكتسب جزء من ماء الغمر من 6-12% من وزن الذبيحة والذى يؤثر على وزن الذبيحة والمنتج النهائي والتي تؤدى الى شكوى المستهلك. 15- وزن الذبيحة يتم نقل الذبيحة بواسطة السير المتحرك لجزء الوزن وتسقط تلقائيا حسب وزنها في ادراج معينة تبعا للتقسيم المتفق علية. </vt:lpstr>
      <vt:lpstr>معدلات الفقد عند الذبح :- فى دجاج التسمين اذا تم وزن الطائر قبل الذبح فانة يفقد بعد الذبح 5% دم ـ 4 % رأس ـ 5% اقدام ـ 8% الامعاء ـ 8% الريش ـ 3% القانصة ـ 1% القلب ـ 2% الكبد بعد ذلك يكون وزن الطائر المذبوح  70% من الوزن الحى (58% لحم صافى ـ 12% عظام).  العمليات الاضافية الاخرى وتشمل هذةالمرحلة العمليات الاضافية على الذبيحة مثل: 1- تقطيع الذبيحة بعض الذبائح تقطع الى انصاف فى المجزر الألى واحيانا يتم تصنيع لحوم الدواجن الى سجق واحيانا تقطع الى اجزاء مثل ]صدر كامل  Breast بالجلد الخارجى او بدون ــ 2/1 صدر بالجلد او بدون ــ أفخاذ كاملة او جزئين (دبوس)Drumstick ــ لوح الفخذ Thighـ الأجنحة Wings ــ الرقبة Neck ــ الظهر Back ــ القلب والقونصة والكبد (الحلويات) [Gibl  2- الـتغـليــف تعبأ الدواجن عادة فى أكياس من النايلون اما مبردة او مجمدة وذلك اذا كانت تستهلك بعد مدة طويلة وقد تغلف مقطعة. 3-الشحن والنقل  يفضل نقل لحوم الدواجن مبردة فى غرف تبريد ــ30مْ بواسطة مراكب شحن خاصة وتوضع داخل هذة الغرف فى صناديق خاصة لعملية التبريد.   </vt:lpstr>
      <vt:lpstr>مهمة فاحص اللحوم : تتمثل مهمة فاحص اللحوم فى إمداد المستهلك بلحوم صالحة ،لا تسبب له أضرارا صحية ، كما يعمل على الحد من تلوث الذبائح بشتى الطرق ،ولتحقيق ذلك يجب :- 1- فحص الطائر قبل الذبح لاكتشاف الأمراض الوبائية خاصة التى تظهر أعراضها على الطائر الحى والتى قد لا تسبب تغيرات باثولوجية ملحوظة بعد الذبح. 2-  إراحة الطائر قبل الذبح مدة تتراوح بين 12 ساعة حتى تتكون الحموضة بعضلاته بصورة متكاملة ،كما يؤدى إلى كفاءة الإدماء. 3- سقى الطائر مما يؤدى إلى جودة اللحوم. </vt:lpstr>
      <vt:lpstr>4- تصويم الطائر مدة 6 ـ 12 ساعة قبل الذبح لانه يحد ويقلل من هجرة الميكروبات من الأمعاء واكتساب اللحوم لونا فاتحا مرغوب فيه. الشروط التى يجب توافرها فى شراء لحوم الدواجن :- أ- تكون خالية من الرائحة الكريهة وطازجة. ب - اذا كان الشراء لدجاج حى يجب التأكد من سلامة الدجاجة وخلوها من الامراض. ج - يفضل الشراء من مكان موثوق منة. د - الا يكون لون اللحم احمر واذا ضغط عليها بالاصبع فلا تترك أثرا. تداول واستهلاك اللحوم ففي الدول المتقدمة يتم شراء اللحوم من المحـلات الكبيرة بالوزن وبكميات صغيرة تكفي للاستهلاك لفترة قصيرة. </vt:lpstr>
      <vt:lpstr>حالة اللحوم بعد عملية ذبح الطائر: 1-  الحالة الأولى أفضل حالة هي أن يتم وضع الذبيحة في المبرد لمدة 24ساعة وبعد ذلك يتم تقطيع الذبيحة ومن ثم تستهلك أو تخزن بالتجميد وفي هذه الحالة سوف يحصل على لحوم طرية وذات عصيرية جيدة. 2- الحالة الثانية أن يتم تقطيع اللحوم بعد الذبح ومن ثم تغليقها وتخزينها في الثلاجة على درجة حرارة الثلاجة العادية 1- 2م˚ لمدة 24- 48 ساعة ولأكثر بشرط أن يتعرض جميع اللحوم للتبريد أي أن لا يتراكم أكياس اللحوم فوق بعضها ومن ثم يكون الجزء السفلي لم يصل اليه البرودة وقد يفسد بعد 24-48 ساعة يتم نقلها إلى التجميد او تستهلك. هذه الحالة متوفرة في معظم بيوت المستهلكين ويمكن أن تعمل بسهولة وتعطي للحوم أقل طراوة من المرحلة الأولى ولكنها جيدة. </vt:lpstr>
      <vt:lpstr>3- الحالة الثالثة هي التي يعمل بها معظم المستهلكين إلى الآن وهي انه بعد الذبح يتم تقطيع الذبيحة وتجميدها مباشرة وخلال فترة زمنية قصيرة 2- 3 ساعات بعد الذبح وبذلك سوف تحصل على لحوم ذات عصيرة وجودة وطراوة أقل تعتبر اسوأ الحالات ولذلك يجب أن لا تعمل هذه الحالة لان في مقدور اي مستهلك يملك ثلاجة أن يعمل الحالة الثانية ويحصل على لحوم طرية. </vt:lpstr>
      <vt:lpstr>أثر المعاملة قبل الذبح وأثناء الذبح على مواصفات وجودة اللحوم :- طريقة الذبح الصحيحة توصى الدراسات المختلفة عن صحة وجودة اللحوم بضرورة تخليص الذبيحة من اكبر كمية ممكنة من الدم وذلك للحصول على لحوم صحية ذات درجة عالية من الجودة والطعم المقبول هذا ومن الطبيعي أن يعتبر الدم أولى مراحل تنقية الجسم من السميات الداخلية واحتباسه باللحم يزيد من تركيز المواد الضارة بها كما أن الدم يعتبر وسطاً ممتازاً لنمو الميكروبات. </vt:lpstr>
      <vt:lpstr> هنا إشارة مختصرة لطرق الذبح الصحيحة (طريقة الذبح الإسلامية الشرعية) وعلاقتها بحماية الإنسان من انتقال الأمراض التي يحملها الغذاء فكان لزاماً اتباع الطريقة الإسلامية في الذبح والتي تتلخص في الاتي: يتم الذبح باستخدام سكين حاد والطائر في كامل وعيه وبدون استخدام أي مؤثرات خارجية تفقده الوعي سواء كانت ميكانيكية أم كهربائية أو غيرها قبل عملية الذبح حيث يقطع الوريد الوداجى وهو موجود عند مؤخرة الفك السفلى في أتجاه واحد دون الرجوع مرة أخرى ويتم وضع الطائر فى قمع بحيث تكون الرأس الى اسفل والارجل الى اعلى فيتم بهذه الطريقة تصفية دم الطائر كلة.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مجازر الدواجن وتصنيع اللحوم</dc:title>
  <dc:creator>DR.Ahmed Saker 2o1O</dc:creator>
  <cp:lastModifiedBy>DR.Ahmed Saker 2o1O</cp:lastModifiedBy>
  <cp:revision>14</cp:revision>
  <dcterms:created xsi:type="dcterms:W3CDTF">2019-11-15T17:32:08Z</dcterms:created>
  <dcterms:modified xsi:type="dcterms:W3CDTF">2019-11-15T19:35:53Z</dcterms:modified>
</cp:coreProperties>
</file>